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57" r:id="rId4"/>
    <p:sldId id="258" r:id="rId5"/>
    <p:sldId id="265" r:id="rId6"/>
    <p:sldId id="259" r:id="rId7"/>
    <p:sldId id="260" r:id="rId8"/>
    <p:sldId id="261" r:id="rId9"/>
    <p:sldId id="267" r:id="rId10"/>
    <p:sldId id="262" r:id="rId11"/>
    <p:sldId id="263" r:id="rId1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90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277DF-046B-422D-A39D-8606F7CBB36F}"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GB"/>
        </a:p>
      </dgm:t>
    </dgm:pt>
    <dgm:pt modelId="{F25F5718-5A69-41DB-B7AC-920D5368E04B}">
      <dgm:prSet phldrT="[Text]"/>
      <dgm:spPr/>
      <dgm:t>
        <a:bodyPr/>
        <a:lstStyle/>
        <a:p>
          <a:r>
            <a:rPr lang="en-GB" dirty="0" smtClean="0"/>
            <a:t>Courses on offer</a:t>
          </a:r>
          <a:endParaRPr lang="en-GB" dirty="0"/>
        </a:p>
      </dgm:t>
    </dgm:pt>
    <dgm:pt modelId="{092DDA9C-5C2A-45F0-BE3B-C5B9D69C2AD0}" type="parTrans" cxnId="{5A5FC24A-BFD3-4F58-88DB-5F283BD56315}">
      <dgm:prSet/>
      <dgm:spPr/>
      <dgm:t>
        <a:bodyPr/>
        <a:lstStyle/>
        <a:p>
          <a:endParaRPr lang="en-GB"/>
        </a:p>
      </dgm:t>
    </dgm:pt>
    <dgm:pt modelId="{E29C9928-8CC9-4E4B-B8BC-9C30B2D96668}" type="sibTrans" cxnId="{5A5FC24A-BFD3-4F58-88DB-5F283BD56315}">
      <dgm:prSet/>
      <dgm:spPr/>
      <dgm:t>
        <a:bodyPr/>
        <a:lstStyle/>
        <a:p>
          <a:endParaRPr lang="en-GB"/>
        </a:p>
      </dgm:t>
    </dgm:pt>
    <dgm:pt modelId="{DC0273A3-8302-4FAE-BFE4-9E6B6E898B39}">
      <dgm:prSet phldrT="[Text]"/>
      <dgm:spPr/>
      <dgm:t>
        <a:bodyPr/>
        <a:lstStyle/>
        <a:p>
          <a:r>
            <a:rPr lang="en-GB" dirty="0" smtClean="0"/>
            <a:t>Sports Leaders Award</a:t>
          </a:r>
        </a:p>
        <a:p>
          <a:r>
            <a:rPr lang="en-GB" dirty="0" err="1" smtClean="0"/>
            <a:t>Dof</a:t>
          </a:r>
          <a:r>
            <a:rPr lang="en-GB" dirty="0" smtClean="0"/>
            <a:t> E</a:t>
          </a:r>
        </a:p>
        <a:p>
          <a:r>
            <a:rPr lang="en-GB" dirty="0" smtClean="0"/>
            <a:t>Clubs</a:t>
          </a:r>
          <a:endParaRPr lang="en-GB" dirty="0"/>
        </a:p>
      </dgm:t>
    </dgm:pt>
    <dgm:pt modelId="{A7F71E54-73D9-4E98-9FD6-DF23D0C6FF78}" type="parTrans" cxnId="{11248030-171A-43A6-9921-E072D023663A}">
      <dgm:prSet/>
      <dgm:spPr/>
      <dgm:t>
        <a:bodyPr/>
        <a:lstStyle/>
        <a:p>
          <a:endParaRPr lang="en-GB"/>
        </a:p>
      </dgm:t>
    </dgm:pt>
    <dgm:pt modelId="{41BA50B7-9F23-42B7-B208-609A3DCA22B6}" type="sibTrans" cxnId="{11248030-171A-43A6-9921-E072D023663A}">
      <dgm:prSet/>
      <dgm:spPr/>
      <dgm:t>
        <a:bodyPr/>
        <a:lstStyle/>
        <a:p>
          <a:endParaRPr lang="en-GB"/>
        </a:p>
      </dgm:t>
    </dgm:pt>
    <dgm:pt modelId="{E91ECEB9-910B-4ED7-A6AA-A9A1AE244B9C}">
      <dgm:prSet phldrT="[Text]"/>
      <dgm:spPr/>
      <dgm:t>
        <a:bodyPr/>
        <a:lstStyle/>
        <a:p>
          <a:r>
            <a:rPr lang="en-GB" dirty="0" smtClean="0"/>
            <a:t>Work  Experience</a:t>
          </a:r>
          <a:endParaRPr lang="en-GB" dirty="0"/>
        </a:p>
      </dgm:t>
    </dgm:pt>
    <dgm:pt modelId="{9658C628-E65C-4D4C-8FC8-BEBD6548DB40}" type="sibTrans" cxnId="{343F49CA-78C4-4481-9BCC-690A730BAB96}">
      <dgm:prSet/>
      <dgm:spPr/>
      <dgm:t>
        <a:bodyPr/>
        <a:lstStyle/>
        <a:p>
          <a:endParaRPr lang="en-GB"/>
        </a:p>
      </dgm:t>
    </dgm:pt>
    <dgm:pt modelId="{9E870746-92F0-49BC-8C7B-3887C07A5FC5}" type="parTrans" cxnId="{343F49CA-78C4-4481-9BCC-690A730BAB96}">
      <dgm:prSet/>
      <dgm:spPr/>
      <dgm:t>
        <a:bodyPr/>
        <a:lstStyle/>
        <a:p>
          <a:endParaRPr lang="en-GB"/>
        </a:p>
      </dgm:t>
    </dgm:pt>
    <dgm:pt modelId="{5F81C4BA-5961-4942-AC03-78256D48AB50}">
      <dgm:prSet phldrT="[Text]"/>
      <dgm:spPr/>
      <dgm:t>
        <a:bodyPr/>
        <a:lstStyle/>
        <a:p>
          <a:r>
            <a:rPr lang="en-GB" dirty="0" smtClean="0"/>
            <a:t>Social life in 6</a:t>
          </a:r>
          <a:r>
            <a:rPr lang="en-GB" baseline="30000" dirty="0" smtClean="0"/>
            <a:t>th</a:t>
          </a:r>
          <a:r>
            <a:rPr lang="en-GB" dirty="0" smtClean="0"/>
            <a:t> form </a:t>
          </a:r>
          <a:endParaRPr lang="en-GB" dirty="0"/>
        </a:p>
      </dgm:t>
    </dgm:pt>
    <dgm:pt modelId="{AC03F1AB-6467-48E6-A42D-6D436E3833AB}" type="sibTrans" cxnId="{E005B497-F2E2-40CC-B368-8DDA01E09689}">
      <dgm:prSet/>
      <dgm:spPr/>
      <dgm:t>
        <a:bodyPr/>
        <a:lstStyle/>
        <a:p>
          <a:endParaRPr lang="en-GB"/>
        </a:p>
      </dgm:t>
    </dgm:pt>
    <dgm:pt modelId="{CD96FB99-3CA9-4824-8C8D-158B7AB94827}" type="parTrans" cxnId="{E005B497-F2E2-40CC-B368-8DDA01E09689}">
      <dgm:prSet/>
      <dgm:spPr/>
      <dgm:t>
        <a:bodyPr/>
        <a:lstStyle/>
        <a:p>
          <a:endParaRPr lang="en-GB"/>
        </a:p>
      </dgm:t>
    </dgm:pt>
    <dgm:pt modelId="{1D3AB3D0-E61D-4EA9-ADBE-1DC8A96A1663}" type="pres">
      <dgm:prSet presAssocID="{513277DF-046B-422D-A39D-8606F7CBB36F}" presName="diagram" presStyleCnt="0">
        <dgm:presLayoutVars>
          <dgm:dir/>
          <dgm:resizeHandles val="exact"/>
        </dgm:presLayoutVars>
      </dgm:prSet>
      <dgm:spPr/>
      <dgm:t>
        <a:bodyPr/>
        <a:lstStyle/>
        <a:p>
          <a:endParaRPr lang="en-GB"/>
        </a:p>
      </dgm:t>
    </dgm:pt>
    <dgm:pt modelId="{8B1CA251-B79E-4CBD-9F4B-293CA72C79C0}" type="pres">
      <dgm:prSet presAssocID="{F25F5718-5A69-41DB-B7AC-920D5368E04B}" presName="node" presStyleLbl="node1" presStyleIdx="0" presStyleCnt="4">
        <dgm:presLayoutVars>
          <dgm:bulletEnabled val="1"/>
        </dgm:presLayoutVars>
      </dgm:prSet>
      <dgm:spPr/>
      <dgm:t>
        <a:bodyPr/>
        <a:lstStyle/>
        <a:p>
          <a:endParaRPr lang="en-GB"/>
        </a:p>
      </dgm:t>
    </dgm:pt>
    <dgm:pt modelId="{317C1192-8982-46CF-8470-3F88241A078C}" type="pres">
      <dgm:prSet presAssocID="{E29C9928-8CC9-4E4B-B8BC-9C30B2D96668}" presName="sibTrans" presStyleCnt="0"/>
      <dgm:spPr/>
    </dgm:pt>
    <dgm:pt modelId="{8294B6EA-5468-480D-B77C-CAE61F6ED8DB}" type="pres">
      <dgm:prSet presAssocID="{E91ECEB9-910B-4ED7-A6AA-A9A1AE244B9C}" presName="node" presStyleLbl="node1" presStyleIdx="1" presStyleCnt="4" custLinFactNeighborX="8023" custLinFactNeighborY="5749">
        <dgm:presLayoutVars>
          <dgm:bulletEnabled val="1"/>
        </dgm:presLayoutVars>
      </dgm:prSet>
      <dgm:spPr/>
      <dgm:t>
        <a:bodyPr/>
        <a:lstStyle/>
        <a:p>
          <a:endParaRPr lang="en-GB"/>
        </a:p>
      </dgm:t>
    </dgm:pt>
    <dgm:pt modelId="{3A120027-F501-4416-B2AC-CE2C5A4BDA66}" type="pres">
      <dgm:prSet presAssocID="{9658C628-E65C-4D4C-8FC8-BEBD6548DB40}" presName="sibTrans" presStyleCnt="0"/>
      <dgm:spPr/>
    </dgm:pt>
    <dgm:pt modelId="{ED515975-B151-46B8-B17B-ACAC18606A29}" type="pres">
      <dgm:prSet presAssocID="{DC0273A3-8302-4FAE-BFE4-9E6B6E898B39}" presName="node" presStyleLbl="node1" presStyleIdx="2" presStyleCnt="4">
        <dgm:presLayoutVars>
          <dgm:bulletEnabled val="1"/>
        </dgm:presLayoutVars>
      </dgm:prSet>
      <dgm:spPr/>
      <dgm:t>
        <a:bodyPr/>
        <a:lstStyle/>
        <a:p>
          <a:endParaRPr lang="en-GB"/>
        </a:p>
      </dgm:t>
    </dgm:pt>
    <dgm:pt modelId="{8CF03CE4-E7DD-427B-BF1E-B286965BB5B0}" type="pres">
      <dgm:prSet presAssocID="{41BA50B7-9F23-42B7-B208-609A3DCA22B6}" presName="sibTrans" presStyleCnt="0"/>
      <dgm:spPr/>
    </dgm:pt>
    <dgm:pt modelId="{CF93FDE9-7B52-47DE-8EE8-F8D05AF2F5E5}" type="pres">
      <dgm:prSet presAssocID="{5F81C4BA-5961-4942-AC03-78256D48AB50}" presName="node" presStyleLbl="node1" presStyleIdx="3" presStyleCnt="4" custLinFactNeighborX="-826" custLinFactNeighborY="-2931">
        <dgm:presLayoutVars>
          <dgm:bulletEnabled val="1"/>
        </dgm:presLayoutVars>
      </dgm:prSet>
      <dgm:spPr/>
      <dgm:t>
        <a:bodyPr/>
        <a:lstStyle/>
        <a:p>
          <a:endParaRPr lang="en-GB"/>
        </a:p>
      </dgm:t>
    </dgm:pt>
  </dgm:ptLst>
  <dgm:cxnLst>
    <dgm:cxn modelId="{5A5FC24A-BFD3-4F58-88DB-5F283BD56315}" srcId="{513277DF-046B-422D-A39D-8606F7CBB36F}" destId="{F25F5718-5A69-41DB-B7AC-920D5368E04B}" srcOrd="0" destOrd="0" parTransId="{092DDA9C-5C2A-45F0-BE3B-C5B9D69C2AD0}" sibTransId="{E29C9928-8CC9-4E4B-B8BC-9C30B2D96668}"/>
    <dgm:cxn modelId="{91B28089-2018-43C9-A80F-C6BAAB3C0693}" type="presOf" srcId="{DC0273A3-8302-4FAE-BFE4-9E6B6E898B39}" destId="{ED515975-B151-46B8-B17B-ACAC18606A29}" srcOrd="0" destOrd="0" presId="urn:microsoft.com/office/officeart/2005/8/layout/default#1"/>
    <dgm:cxn modelId="{11248030-171A-43A6-9921-E072D023663A}" srcId="{513277DF-046B-422D-A39D-8606F7CBB36F}" destId="{DC0273A3-8302-4FAE-BFE4-9E6B6E898B39}" srcOrd="2" destOrd="0" parTransId="{A7F71E54-73D9-4E98-9FD6-DF23D0C6FF78}" sibTransId="{41BA50B7-9F23-42B7-B208-609A3DCA22B6}"/>
    <dgm:cxn modelId="{C58DEC16-CFD5-4331-B6FA-EF63E623BC2E}" type="presOf" srcId="{F25F5718-5A69-41DB-B7AC-920D5368E04B}" destId="{8B1CA251-B79E-4CBD-9F4B-293CA72C79C0}" srcOrd="0" destOrd="0" presId="urn:microsoft.com/office/officeart/2005/8/layout/default#1"/>
    <dgm:cxn modelId="{25F89106-9FC6-4DA7-812F-6A59E1A82D17}" type="presOf" srcId="{E91ECEB9-910B-4ED7-A6AA-A9A1AE244B9C}" destId="{8294B6EA-5468-480D-B77C-CAE61F6ED8DB}" srcOrd="0" destOrd="0" presId="urn:microsoft.com/office/officeart/2005/8/layout/default#1"/>
    <dgm:cxn modelId="{343F49CA-78C4-4481-9BCC-690A730BAB96}" srcId="{513277DF-046B-422D-A39D-8606F7CBB36F}" destId="{E91ECEB9-910B-4ED7-A6AA-A9A1AE244B9C}" srcOrd="1" destOrd="0" parTransId="{9E870746-92F0-49BC-8C7B-3887C07A5FC5}" sibTransId="{9658C628-E65C-4D4C-8FC8-BEBD6548DB40}"/>
    <dgm:cxn modelId="{F25D2105-4C05-42D3-95C0-8B619BC9D65B}" type="presOf" srcId="{513277DF-046B-422D-A39D-8606F7CBB36F}" destId="{1D3AB3D0-E61D-4EA9-ADBE-1DC8A96A1663}" srcOrd="0" destOrd="0" presId="urn:microsoft.com/office/officeart/2005/8/layout/default#1"/>
    <dgm:cxn modelId="{6EF39780-4A11-4567-A75C-8EB6EF20C016}" type="presOf" srcId="{5F81C4BA-5961-4942-AC03-78256D48AB50}" destId="{CF93FDE9-7B52-47DE-8EE8-F8D05AF2F5E5}" srcOrd="0" destOrd="0" presId="urn:microsoft.com/office/officeart/2005/8/layout/default#1"/>
    <dgm:cxn modelId="{E005B497-F2E2-40CC-B368-8DDA01E09689}" srcId="{513277DF-046B-422D-A39D-8606F7CBB36F}" destId="{5F81C4BA-5961-4942-AC03-78256D48AB50}" srcOrd="3" destOrd="0" parTransId="{CD96FB99-3CA9-4824-8C8D-158B7AB94827}" sibTransId="{AC03F1AB-6467-48E6-A42D-6D436E3833AB}"/>
    <dgm:cxn modelId="{513E56AF-AC8D-4688-A0D2-4364300F5300}" type="presParOf" srcId="{1D3AB3D0-E61D-4EA9-ADBE-1DC8A96A1663}" destId="{8B1CA251-B79E-4CBD-9F4B-293CA72C79C0}" srcOrd="0" destOrd="0" presId="urn:microsoft.com/office/officeart/2005/8/layout/default#1"/>
    <dgm:cxn modelId="{BE5FAED8-F2D5-4A82-B281-1C5A5147911A}" type="presParOf" srcId="{1D3AB3D0-E61D-4EA9-ADBE-1DC8A96A1663}" destId="{317C1192-8982-46CF-8470-3F88241A078C}" srcOrd="1" destOrd="0" presId="urn:microsoft.com/office/officeart/2005/8/layout/default#1"/>
    <dgm:cxn modelId="{14F92634-EBF0-4C2F-A01F-6299799D5AD1}" type="presParOf" srcId="{1D3AB3D0-E61D-4EA9-ADBE-1DC8A96A1663}" destId="{8294B6EA-5468-480D-B77C-CAE61F6ED8DB}" srcOrd="2" destOrd="0" presId="urn:microsoft.com/office/officeart/2005/8/layout/default#1"/>
    <dgm:cxn modelId="{66362C91-34C6-48D9-A75F-5A3AA5B84C55}" type="presParOf" srcId="{1D3AB3D0-E61D-4EA9-ADBE-1DC8A96A1663}" destId="{3A120027-F501-4416-B2AC-CE2C5A4BDA66}" srcOrd="3" destOrd="0" presId="urn:microsoft.com/office/officeart/2005/8/layout/default#1"/>
    <dgm:cxn modelId="{EF5DC067-7ACF-450E-A52B-091CA1A8AE19}" type="presParOf" srcId="{1D3AB3D0-E61D-4EA9-ADBE-1DC8A96A1663}" destId="{ED515975-B151-46B8-B17B-ACAC18606A29}" srcOrd="4" destOrd="0" presId="urn:microsoft.com/office/officeart/2005/8/layout/default#1"/>
    <dgm:cxn modelId="{98DCB6AD-A2D9-4F95-843F-D9E5E9CF97FC}" type="presParOf" srcId="{1D3AB3D0-E61D-4EA9-ADBE-1DC8A96A1663}" destId="{8CF03CE4-E7DD-427B-BF1E-B286965BB5B0}" srcOrd="5" destOrd="0" presId="urn:microsoft.com/office/officeart/2005/8/layout/default#1"/>
    <dgm:cxn modelId="{36B845D0-62A2-460B-A71F-EC976A9B68A2}" type="presParOf" srcId="{1D3AB3D0-E61D-4EA9-ADBE-1DC8A96A1663}" destId="{CF93FDE9-7B52-47DE-8EE8-F8D05AF2F5E5}"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CA251-B79E-4CBD-9F4B-293CA72C79C0}">
      <dsp:nvSpPr>
        <dsp:cNvPr id="0" name=""/>
        <dsp:cNvSpPr/>
      </dsp:nvSpPr>
      <dsp:spPr>
        <a:xfrm>
          <a:off x="744"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Courses on offer</a:t>
          </a:r>
          <a:endParaRPr lang="en-GB" sz="2300" kern="1200" dirty="0"/>
        </a:p>
      </dsp:txBody>
      <dsp:txXfrm>
        <a:off x="744" y="145603"/>
        <a:ext cx="2902148" cy="1741289"/>
      </dsp:txXfrm>
    </dsp:sp>
    <dsp:sp modelId="{8294B6EA-5468-480D-B77C-CAE61F6ED8DB}">
      <dsp:nvSpPr>
        <dsp:cNvPr id="0" name=""/>
        <dsp:cNvSpPr/>
      </dsp:nvSpPr>
      <dsp:spPr>
        <a:xfrm>
          <a:off x="3193851" y="245710"/>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Work  Experience</a:t>
          </a:r>
          <a:endParaRPr lang="en-GB" sz="2300" kern="1200" dirty="0"/>
        </a:p>
      </dsp:txBody>
      <dsp:txXfrm>
        <a:off x="3193851" y="245710"/>
        <a:ext cx="2902148" cy="1741289"/>
      </dsp:txXfrm>
    </dsp:sp>
    <dsp:sp modelId="{ED515975-B151-46B8-B17B-ACAC18606A29}">
      <dsp:nvSpPr>
        <dsp:cNvPr id="0" name=""/>
        <dsp:cNvSpPr/>
      </dsp:nvSpPr>
      <dsp:spPr>
        <a:xfrm>
          <a:off x="744"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Sports Leaders Award</a:t>
          </a:r>
        </a:p>
        <a:p>
          <a:pPr lvl="0" algn="ctr" defTabSz="1022350">
            <a:lnSpc>
              <a:spcPct val="90000"/>
            </a:lnSpc>
            <a:spcBef>
              <a:spcPct val="0"/>
            </a:spcBef>
            <a:spcAft>
              <a:spcPct val="35000"/>
            </a:spcAft>
          </a:pPr>
          <a:r>
            <a:rPr lang="en-GB" sz="2300" kern="1200" dirty="0" err="1" smtClean="0"/>
            <a:t>Dof</a:t>
          </a:r>
          <a:r>
            <a:rPr lang="en-GB" sz="2300" kern="1200" dirty="0" smtClean="0"/>
            <a:t> E</a:t>
          </a:r>
        </a:p>
        <a:p>
          <a:pPr lvl="0" algn="ctr" defTabSz="1022350">
            <a:lnSpc>
              <a:spcPct val="90000"/>
            </a:lnSpc>
            <a:spcBef>
              <a:spcPct val="0"/>
            </a:spcBef>
            <a:spcAft>
              <a:spcPct val="35000"/>
            </a:spcAft>
          </a:pPr>
          <a:r>
            <a:rPr lang="en-GB" sz="2300" kern="1200" dirty="0" smtClean="0"/>
            <a:t>Clubs</a:t>
          </a:r>
          <a:endParaRPr lang="en-GB" sz="2300" kern="1200" dirty="0"/>
        </a:p>
      </dsp:txBody>
      <dsp:txXfrm>
        <a:off x="744" y="2177107"/>
        <a:ext cx="2902148" cy="1741289"/>
      </dsp:txXfrm>
    </dsp:sp>
    <dsp:sp modelId="{CF93FDE9-7B52-47DE-8EE8-F8D05AF2F5E5}">
      <dsp:nvSpPr>
        <dsp:cNvPr id="0" name=""/>
        <dsp:cNvSpPr/>
      </dsp:nvSpPr>
      <dsp:spPr>
        <a:xfrm>
          <a:off x="3169135" y="2126070"/>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Social life in 6</a:t>
          </a:r>
          <a:r>
            <a:rPr lang="en-GB" sz="2300" kern="1200" baseline="30000" dirty="0" smtClean="0"/>
            <a:t>th</a:t>
          </a:r>
          <a:r>
            <a:rPr lang="en-GB" sz="2300" kern="1200" dirty="0" smtClean="0"/>
            <a:t> form </a:t>
          </a:r>
          <a:endParaRPr lang="en-GB" sz="2300" kern="1200" dirty="0"/>
        </a:p>
      </dsp:txBody>
      <dsp:txXfrm>
        <a:off x="3169135" y="2126070"/>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135FC252-01E1-4E1D-AD25-3355F863E0CA}" type="datetimeFigureOut">
              <a:rPr lang="en-GB"/>
              <a:pPr>
                <a:defRPr/>
              </a:pPr>
              <a:t>18/07/2019</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09154AF6-377B-4A07-999D-D2C7458B129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B191963-3774-4D72-92B6-B5EDC60FBDEB}" type="datetimeFigureOut">
              <a:rPr lang="en-GB"/>
              <a:pPr>
                <a:defRPr/>
              </a:pPr>
              <a:t>18/07/2019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C17B6EF-E071-4939-B0CC-ED4C5A3A176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2481B6-6C67-45ED-860D-3E8C340F74C1}" type="datetimeFigureOut">
              <a:rPr lang="en-GB"/>
              <a:pPr>
                <a:defRPr/>
              </a:pPr>
              <a:t>18/07/2019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7D26F8A-CB1C-4DDC-9F16-AFCC1C9B165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1A02084-3510-464D-B642-F55BDD8313A4}" type="datetimeFigureOut">
              <a:rPr lang="en-GB"/>
              <a:pPr>
                <a:defRPr/>
              </a:pPr>
              <a:t>18/07/2019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F3CCFB69-5764-4C7E-8C27-58A2ECE9EF7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1584C6-AA28-40BB-8F85-65594DF6C900}" type="datetimeFigureOut">
              <a:rPr lang="en-GB"/>
              <a:pPr>
                <a:defRPr/>
              </a:pPr>
              <a:t>18/07/2019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CA7E5B-3808-4069-B0F7-5DB7A7274F95}"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6BD1EF6-CB0B-470C-BEFC-58042F24FCB9}" type="datetimeFigureOut">
              <a:rPr lang="en-GB"/>
              <a:pPr>
                <a:defRPr/>
              </a:pPr>
              <a:t>18/07/2019</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2C7BB32-5F87-4E89-8E85-78561A1E89C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4602433-238A-4D7B-8397-7D3897115E2F}" type="datetimeFigureOut">
              <a:rPr lang="en-GB"/>
              <a:pPr>
                <a:defRPr/>
              </a:pPr>
              <a:t>18/07/2019</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4EF600B1-0161-4A5B-9A4E-7F42BBF2A7C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C5DC99D-1B19-48D1-81CF-0D290537C6BD}" type="datetimeFigureOut">
              <a:rPr lang="en-GB"/>
              <a:pPr>
                <a:defRPr/>
              </a:pPr>
              <a:t>18/07/2019</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D2F0AA63-A230-40FF-9437-19F98B02B79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BEEE10A-9E06-4404-8A24-3236E2D1E712}" type="datetimeFigureOut">
              <a:rPr lang="en-GB"/>
              <a:pPr>
                <a:defRPr/>
              </a:pPr>
              <a:t>18/07/2019</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5228A5A4-0DB1-467D-A09E-F9F549387D5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971AB5A-77A5-42C0-8067-B3C40A1F6E60}" type="datetimeFigureOut">
              <a:rPr lang="en-GB"/>
              <a:pPr>
                <a:defRPr/>
              </a:pPr>
              <a:t>18/07/2019</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10F08BC-EBEC-44A4-8FFE-453C1E5378A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C2E27FD-DF90-49D9-9C9A-03627B268549}" type="datetimeFigureOut">
              <a:rPr lang="en-GB"/>
              <a:pPr>
                <a:defRPr/>
              </a:pPr>
              <a:t>18/07/2019</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527ED3E-AB3C-429F-892D-2815203F570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5831C67-96D2-4FD8-AB34-D3B20FA4CF9D}" type="datetimeFigureOut">
              <a:rPr lang="en-GB"/>
              <a:pPr>
                <a:defRPr/>
              </a:pPr>
              <a:t>18/07/2019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D21506F-A8F0-4BCE-9751-B451D1CDF0D1}"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4" r:id="rId1"/>
    <p:sldLayoutId id="2147483676" r:id="rId2"/>
    <p:sldLayoutId id="2147483685" r:id="rId3"/>
    <p:sldLayoutId id="2147483677" r:id="rId4"/>
    <p:sldLayoutId id="2147483678" r:id="rId5"/>
    <p:sldLayoutId id="2147483679" r:id="rId6"/>
    <p:sldLayoutId id="2147483680" r:id="rId7"/>
    <p:sldLayoutId id="2147483681" r:id="rId8"/>
    <p:sldLayoutId id="2147483686" r:id="rId9"/>
    <p:sldLayoutId id="2147483682" r:id="rId10"/>
    <p:sldLayoutId id="21474836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99"/>
            <a:ext cx="8172399" cy="1143000"/>
          </a:xfrm>
        </p:spPr>
        <p:txBody>
          <a:bodyPr>
            <a:normAutofit fontScale="90000"/>
          </a:bodyPr>
          <a:lstStyle/>
          <a:p>
            <a:pPr eaLnBrk="1" fontAlgn="auto" hangingPunct="1">
              <a:spcAft>
                <a:spcPts val="0"/>
              </a:spcAft>
              <a:defRPr/>
            </a:pPr>
            <a:r>
              <a:rPr lang="en-GB" dirty="0" smtClean="0"/>
              <a:t>     GET READY FOR YOUR 6</a:t>
            </a:r>
            <a:r>
              <a:rPr lang="en-GB" baseline="30000" dirty="0" smtClean="0"/>
              <a:t>TH</a:t>
            </a:r>
            <a:r>
              <a:rPr lang="en-GB" dirty="0" smtClean="0"/>
              <a:t> FORM</a:t>
            </a:r>
            <a:br>
              <a:rPr lang="en-GB" dirty="0" smtClean="0"/>
            </a:br>
            <a:r>
              <a:rPr lang="en-GB" dirty="0" smtClean="0"/>
              <a:t>             JOURNEY TO BEGIN….</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777" y="1839058"/>
            <a:ext cx="2514734" cy="1414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511" y="3266628"/>
            <a:ext cx="2514734" cy="1336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397" y="2417864"/>
            <a:ext cx="2364052" cy="16714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3196" y="4603277"/>
            <a:ext cx="3687443" cy="206044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4648921"/>
            <a:ext cx="1666528" cy="1916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898" y="4590837"/>
            <a:ext cx="1780482" cy="1932013"/>
          </a:xfrm>
          <a:prstGeom prst="rect">
            <a:avLst/>
          </a:prstGeom>
        </p:spPr>
      </p:pic>
      <p:pic>
        <p:nvPicPr>
          <p:cNvPr id="14" name="Content Placeholder 1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8950" y="2482377"/>
            <a:ext cx="2742758" cy="16714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3238"/>
            <a:ext cx="8229600" cy="5084762"/>
          </a:xfrm>
        </p:spPr>
        <p:txBody>
          <a:bodyPr>
            <a:normAutofit fontScale="25000" lnSpcReduction="20000"/>
          </a:bodyPr>
          <a:lstStyle/>
          <a:p>
            <a:pPr marL="274320" indent="-274320" eaLnBrk="1" fontAlgn="auto" hangingPunct="1">
              <a:spcAft>
                <a:spcPts val="0"/>
              </a:spcAft>
              <a:buClr>
                <a:schemeClr val="accent3"/>
              </a:buClr>
              <a:buFont typeface="Wingdings 2"/>
              <a:buChar char=""/>
              <a:defRPr/>
            </a:pPr>
            <a:endParaRPr lang="en-GB" sz="4800" b="1" dirty="0" smtClean="0"/>
          </a:p>
          <a:p>
            <a:pPr marL="274320" indent="-274320" eaLnBrk="1" fontAlgn="auto" hangingPunct="1">
              <a:spcAft>
                <a:spcPts val="0"/>
              </a:spcAft>
              <a:buClr>
                <a:schemeClr val="accent3"/>
              </a:buClr>
              <a:buFont typeface="Wingdings 2"/>
              <a:buChar char=""/>
              <a:defRPr/>
            </a:pPr>
            <a:endParaRPr lang="en-GB" sz="4800" b="1" dirty="0"/>
          </a:p>
          <a:p>
            <a:pPr marL="274320" indent="-274320" eaLnBrk="1" fontAlgn="auto" hangingPunct="1">
              <a:spcAft>
                <a:spcPts val="0"/>
              </a:spcAft>
              <a:buClr>
                <a:schemeClr val="accent3"/>
              </a:buClr>
              <a:buFont typeface="Wingdings 2"/>
              <a:buChar char=""/>
              <a:defRPr/>
            </a:pPr>
            <a:endParaRPr lang="en-GB" sz="4800" b="1" dirty="0" smtClean="0"/>
          </a:p>
          <a:p>
            <a:pPr marL="274320" indent="-274320" eaLnBrk="1" fontAlgn="auto" hangingPunct="1">
              <a:spcAft>
                <a:spcPts val="0"/>
              </a:spcAft>
              <a:buClr>
                <a:schemeClr val="accent3"/>
              </a:buClr>
              <a:buFont typeface="Wingdings 2"/>
              <a:buChar char=""/>
              <a:defRPr/>
            </a:pPr>
            <a:endParaRPr lang="en-GB" sz="4800" b="1" dirty="0"/>
          </a:p>
          <a:p>
            <a:pPr marL="274320" indent="-274320" eaLnBrk="1" fontAlgn="auto" hangingPunct="1">
              <a:spcAft>
                <a:spcPts val="0"/>
              </a:spcAft>
              <a:buClr>
                <a:schemeClr val="accent3"/>
              </a:buClr>
              <a:buFont typeface="Wingdings 2"/>
              <a:buChar char=""/>
              <a:defRPr/>
            </a:pPr>
            <a:endParaRPr lang="en-GB" sz="4800" b="1" dirty="0" smtClean="0"/>
          </a:p>
          <a:p>
            <a:pPr marL="274320" indent="-274320" eaLnBrk="1" fontAlgn="auto" hangingPunct="1">
              <a:spcAft>
                <a:spcPts val="0"/>
              </a:spcAft>
              <a:buClr>
                <a:schemeClr val="accent3"/>
              </a:buClr>
              <a:buFont typeface="Wingdings 2"/>
              <a:buChar char=""/>
              <a:defRPr/>
            </a:pPr>
            <a:r>
              <a:rPr lang="en-GB" sz="4800" b="1" dirty="0" smtClean="0"/>
              <a:t>Taught in curriculum time during PE</a:t>
            </a:r>
          </a:p>
          <a:p>
            <a:pPr marL="274320" indent="-274320" eaLnBrk="1" fontAlgn="auto" hangingPunct="1">
              <a:spcAft>
                <a:spcPts val="0"/>
              </a:spcAft>
              <a:buClr>
                <a:schemeClr val="accent3"/>
              </a:buClr>
              <a:buFont typeface="Wingdings 2"/>
              <a:buChar char=""/>
              <a:defRPr/>
            </a:pPr>
            <a:r>
              <a:rPr lang="en-GB" sz="4800" b="1" dirty="0" smtClean="0"/>
              <a:t>Develops the  following skills:</a:t>
            </a:r>
          </a:p>
          <a:p>
            <a:pPr marL="640080" lvl="1" indent="-246888" eaLnBrk="1" fontAlgn="auto" hangingPunct="1">
              <a:spcAft>
                <a:spcPts val="0"/>
              </a:spcAft>
              <a:buFont typeface="Wingdings 2"/>
              <a:buNone/>
              <a:defRPr/>
            </a:pPr>
            <a:endParaRPr lang="en-GB" sz="4800" dirty="0" smtClean="0"/>
          </a:p>
          <a:p>
            <a:pPr marL="640080" lvl="1" indent="-246888" eaLnBrk="1" fontAlgn="auto" hangingPunct="1">
              <a:spcAft>
                <a:spcPts val="0"/>
              </a:spcAft>
              <a:buFont typeface="Wingdings 2"/>
              <a:buChar char=""/>
              <a:defRPr/>
            </a:pPr>
            <a:r>
              <a:rPr lang="en-GB" sz="4800" dirty="0" smtClean="0"/>
              <a:t>Communication</a:t>
            </a:r>
          </a:p>
          <a:p>
            <a:pPr marL="640080" lvl="1" indent="-246888" eaLnBrk="1" fontAlgn="auto" hangingPunct="1">
              <a:spcAft>
                <a:spcPts val="0"/>
              </a:spcAft>
              <a:buFont typeface="Wingdings 2"/>
              <a:buChar char=""/>
              <a:defRPr/>
            </a:pPr>
            <a:r>
              <a:rPr lang="en-GB" sz="4800" dirty="0" smtClean="0"/>
              <a:t>Teamwork</a:t>
            </a:r>
          </a:p>
          <a:p>
            <a:pPr marL="640080" lvl="1" indent="-246888" eaLnBrk="1" fontAlgn="auto" hangingPunct="1">
              <a:spcAft>
                <a:spcPts val="0"/>
              </a:spcAft>
              <a:buFont typeface="Wingdings 2"/>
              <a:buChar char=""/>
              <a:defRPr/>
            </a:pPr>
            <a:r>
              <a:rPr lang="en-GB" sz="4800" dirty="0" smtClean="0"/>
              <a:t>Organisation</a:t>
            </a:r>
          </a:p>
          <a:p>
            <a:pPr marL="640080" lvl="1" indent="-246888" eaLnBrk="1" fontAlgn="auto" hangingPunct="1">
              <a:spcAft>
                <a:spcPts val="0"/>
              </a:spcAft>
              <a:buFont typeface="Wingdings 2"/>
              <a:buChar char=""/>
              <a:defRPr/>
            </a:pPr>
            <a:r>
              <a:rPr lang="en-GB" sz="4800" dirty="0" smtClean="0"/>
              <a:t>Planning  &amp; Evaluation</a:t>
            </a:r>
          </a:p>
          <a:p>
            <a:pPr marL="640080" lvl="1" indent="-246888" eaLnBrk="1" fontAlgn="auto" hangingPunct="1">
              <a:spcAft>
                <a:spcPts val="0"/>
              </a:spcAft>
              <a:buFont typeface="Wingdings 2"/>
              <a:buChar char=""/>
              <a:defRPr/>
            </a:pPr>
            <a:r>
              <a:rPr lang="en-GB" sz="4800" dirty="0" smtClean="0"/>
              <a:t>Self confidence &amp; self esteem</a:t>
            </a:r>
          </a:p>
          <a:p>
            <a:pPr marL="640080" lvl="1" indent="-246888" eaLnBrk="1" fontAlgn="auto" hangingPunct="1">
              <a:spcAft>
                <a:spcPts val="0"/>
              </a:spcAft>
              <a:buFont typeface="Wingdings 2"/>
              <a:buChar char=""/>
              <a:defRPr/>
            </a:pPr>
            <a:r>
              <a:rPr lang="en-GB" sz="4800" dirty="0" smtClean="0"/>
              <a:t>Students have the opportunity to assist at lunchtime sports clubs and run intra school festivals for the whole school</a:t>
            </a:r>
          </a:p>
          <a:p>
            <a:pPr marL="640080" lvl="1" indent="-246888" eaLnBrk="1" fontAlgn="auto" hangingPunct="1">
              <a:spcAft>
                <a:spcPts val="0"/>
              </a:spcAft>
              <a:buFont typeface="Wingdings 2"/>
              <a:buChar char=""/>
              <a:defRPr/>
            </a:pPr>
            <a:r>
              <a:rPr lang="en-GB" sz="4800" dirty="0" smtClean="0"/>
              <a:t>Plan , organise and run sports days, KS Panathlon festivals across the school, helping in class PE lessons </a:t>
            </a:r>
          </a:p>
          <a:p>
            <a:pPr marL="640080" lvl="1" indent="-246888" eaLnBrk="1" fontAlgn="auto" hangingPunct="1">
              <a:spcAft>
                <a:spcPts val="0"/>
              </a:spcAft>
              <a:buFont typeface="Wingdings 2"/>
              <a:buChar char=""/>
              <a:defRPr/>
            </a:pPr>
            <a:r>
              <a:rPr lang="en-GB" sz="4800" dirty="0" smtClean="0"/>
              <a:t>Young leaders also have the opportunity to train </a:t>
            </a:r>
            <a:r>
              <a:rPr lang="en-GB" sz="4800" dirty="0"/>
              <a:t> </a:t>
            </a:r>
            <a:r>
              <a:rPr lang="en-GB" sz="4800" dirty="0" smtClean="0"/>
              <a:t>with step into sport, Boccia England and Panathlon </a:t>
            </a:r>
            <a:r>
              <a:rPr lang="en-GB" sz="4800" dirty="0"/>
              <a:t> </a:t>
            </a:r>
            <a:r>
              <a:rPr lang="en-GB" sz="4800" dirty="0" smtClean="0"/>
              <a:t>level 1 &amp; 2</a:t>
            </a:r>
          </a:p>
          <a:p>
            <a:pPr marL="640080" lvl="1" indent="-246888" eaLnBrk="1" fontAlgn="auto" hangingPunct="1">
              <a:spcAft>
                <a:spcPts val="0"/>
              </a:spcAft>
              <a:buFont typeface="Wingdings 2"/>
              <a:buChar char=""/>
              <a:defRPr/>
            </a:pPr>
            <a:r>
              <a:rPr lang="en-GB" sz="4800" dirty="0" smtClean="0"/>
              <a:t>All students receive a T-shirt, log book, whistle and lanyard</a:t>
            </a:r>
          </a:p>
          <a:p>
            <a:pPr marL="274320" indent="-274320" eaLnBrk="1" fontAlgn="auto" hangingPunct="1">
              <a:spcAft>
                <a:spcPts val="0"/>
              </a:spcAft>
              <a:buClr>
                <a:schemeClr val="accent3"/>
              </a:buClr>
              <a:buFont typeface="Wingdings 2"/>
              <a:buChar char=""/>
              <a:defRPr/>
            </a:pPr>
            <a:endParaRPr lang="en-GB" sz="8000" dirty="0" smtClean="0"/>
          </a:p>
          <a:p>
            <a:pPr marL="274320" indent="-274320" eaLnBrk="1" fontAlgn="auto" hangingPunct="1">
              <a:spcAft>
                <a:spcPts val="0"/>
              </a:spcAft>
              <a:buClr>
                <a:schemeClr val="accent3"/>
              </a:buClr>
              <a:buFont typeface="Wingdings 2"/>
              <a:buChar char=""/>
              <a:defRPr/>
            </a:pPr>
            <a:endParaRPr lang="en-GB" sz="8000"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None/>
              <a:defRPr/>
            </a:pPr>
            <a:r>
              <a:rPr lang="en-GB" dirty="0" smtClean="0"/>
              <a:t> </a:t>
            </a:r>
            <a:endParaRPr lang="en-GB" dirty="0"/>
          </a:p>
        </p:txBody>
      </p:sp>
      <p:sp>
        <p:nvSpPr>
          <p:cNvPr id="4" name="Rectangle 3"/>
          <p:cNvSpPr/>
          <p:nvPr/>
        </p:nvSpPr>
        <p:spPr>
          <a:xfrm>
            <a:off x="611560" y="692696"/>
            <a:ext cx="717805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Sports Leaders Award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GB" sz="2000" b="1" dirty="0" smtClean="0"/>
              <a:t>An opportunity to develop independence  and social skills.</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Activities week taking part in a variety of activities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chosen by the students </a:t>
            </a:r>
            <a:r>
              <a:rPr lang="en-GB" sz="1200" dirty="0" smtClean="0">
                <a:latin typeface="Arial" panose="020B0604020202020204" pitchFamily="34" charset="0"/>
                <a:cs typeface="Arial" panose="020B0604020202020204" pitchFamily="34" charset="0"/>
              </a:rPr>
              <a:t>have </a:t>
            </a:r>
            <a:r>
              <a:rPr lang="en-GB" sz="1200" dirty="0" smtClean="0">
                <a:latin typeface="Arial" panose="020B0604020202020204" pitchFamily="34" charset="0"/>
                <a:cs typeface="Arial" panose="020B0604020202020204" pitchFamily="34" charset="0"/>
              </a:rPr>
              <a:t>included Biking at Milton Country Park,</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visit to the seaside, film making with Total Arts, The tubes at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Parkside, making a music wall and our “This is me” Video with Wayne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Barrow. (see home page for video).</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Leavers PROM</a:t>
            </a:r>
          </a:p>
          <a:p>
            <a:pPr marL="274320" indent="-274320" eaLnBrk="1" fontAlgn="auto" hangingPunct="1">
              <a:spcAft>
                <a:spcPts val="0"/>
              </a:spcAft>
              <a:buClr>
                <a:schemeClr val="accent3"/>
              </a:buClr>
              <a:buFont typeface="Wingdings 2"/>
              <a:buChar char=""/>
              <a:defRPr/>
            </a:pPr>
            <a:r>
              <a:rPr lang="en-GB" sz="1200" smtClean="0">
                <a:latin typeface="Arial" panose="020B0604020202020204" pitchFamily="34" charset="0"/>
                <a:cs typeface="Arial" panose="020B0604020202020204" pitchFamily="34" charset="0"/>
              </a:rPr>
              <a:t>Regular </a:t>
            </a:r>
            <a:r>
              <a:rPr lang="en-GB" sz="1200" dirty="0" smtClean="0">
                <a:latin typeface="Arial" panose="020B0604020202020204" pitchFamily="34" charset="0"/>
                <a:cs typeface="Arial" panose="020B0604020202020204" pitchFamily="34" charset="0"/>
              </a:rPr>
              <a:t>visits to local community facilities: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cafés, supermarkets, library, fitness gym  and local parks and gardens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Termly whole group celebrations: which have included bowling,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meals out, ice skating, roller blading, theatre or cinema</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Christmas party - off site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Lunchtime clubs: include  sport</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t>
            </a:r>
            <a:r>
              <a:rPr lang="en-GB" sz="1200" dirty="0" err="1" smtClean="0">
                <a:latin typeface="Arial" panose="020B0604020202020204" pitchFamily="34" charset="0"/>
                <a:cs typeface="Arial" panose="020B0604020202020204" pitchFamily="34" charset="0"/>
              </a:rPr>
              <a:t>boccia</a:t>
            </a:r>
            <a:r>
              <a:rPr lang="en-GB" sz="1200" dirty="0" smtClean="0">
                <a:latin typeface="Arial" panose="020B0604020202020204" pitchFamily="34" charset="0"/>
                <a:cs typeface="Arial" panose="020B0604020202020204" pitchFamily="34" charset="0"/>
              </a:rPr>
              <a:t>, curling, table top games, basketball, football ) craft, puzzles, board games, Wii fit/play station, music(drumming, guitar and singing), sensory/light room, colouring, Lego, signing  </a:t>
            </a: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 </a:t>
            </a:r>
          </a:p>
          <a:p>
            <a:pPr marL="274320" indent="-274320" eaLnBrk="1" fontAlgn="auto" hangingPunct="1">
              <a:spcAft>
                <a:spcPts val="0"/>
              </a:spcAft>
              <a:buClr>
                <a:schemeClr val="accent3"/>
              </a:buClr>
              <a:buFont typeface="Wingdings 2"/>
              <a:buNone/>
              <a:defRPr/>
            </a:pPr>
            <a:endParaRPr lang="en-GB" dirty="0"/>
          </a:p>
        </p:txBody>
      </p:sp>
      <p:sp>
        <p:nvSpPr>
          <p:cNvPr id="4" name="Rectangle 3"/>
          <p:cNvSpPr/>
          <p:nvPr/>
        </p:nvSpPr>
        <p:spPr>
          <a:xfrm>
            <a:off x="1115616" y="836712"/>
            <a:ext cx="695055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Social life in 6</a:t>
            </a:r>
            <a:r>
              <a:rPr lang="en-US" sz="5400" b="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form</a:t>
            </a:r>
          </a:p>
        </p:txBody>
      </p:sp>
      <p:pic>
        <p:nvPicPr>
          <p:cNvPr id="7" name="Picture 6" descr="J:\6th form Planning &amp; Resources\Sept 2013 -2014\PHOTOS\103_PANA\P103009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944" y="3135909"/>
            <a:ext cx="2232249" cy="1090181"/>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4" y="5472728"/>
            <a:ext cx="2483961" cy="126359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4" y="12464"/>
            <a:ext cx="1295359" cy="97151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517"/>
          <a:stretch/>
        </p:blipFill>
        <p:spPr>
          <a:xfrm>
            <a:off x="7886261" y="12464"/>
            <a:ext cx="1215424" cy="118428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100" y="5472728"/>
            <a:ext cx="1320575" cy="126359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344" y="5472728"/>
            <a:ext cx="1387779" cy="126359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7972" y="5472728"/>
            <a:ext cx="1152128" cy="126359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59" y="-9058"/>
            <a:ext cx="1422297" cy="106178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7745" y="5459654"/>
            <a:ext cx="1520226" cy="126359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0759" y="1207356"/>
            <a:ext cx="1059700" cy="138527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877" y="5472728"/>
            <a:ext cx="2179867" cy="1263598"/>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271596" y="5472728"/>
            <a:ext cx="1396748" cy="1263598"/>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8020758" y="2625724"/>
            <a:ext cx="1063028" cy="14154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GB" dirty="0" smtClean="0"/>
              <a:t> </a:t>
            </a:r>
            <a:endParaRPr lang="en-GB" dirty="0"/>
          </a:p>
        </p:txBody>
      </p:sp>
      <p:graphicFrame>
        <p:nvGraphicFramePr>
          <p:cNvPr id="4" name="Diagram 3"/>
          <p:cNvGraphicFramePr/>
          <p:nvPr>
            <p:extLst>
              <p:ext uri="{D42A27DB-BD31-4B8C-83A1-F6EECF244321}">
                <p14:modId xmlns:p14="http://schemas.microsoft.com/office/powerpoint/2010/main" val="1781351669"/>
              </p:ext>
            </p:extLst>
          </p:nvPr>
        </p:nvGraphicFramePr>
        <p:xfrm>
          <a:off x="1691680"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 y="-171400"/>
            <a:ext cx="914400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What to expect when you come up to 6</a:t>
            </a:r>
            <a:r>
              <a:rPr lang="en-GB" sz="5400" b="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a:t>
            </a:r>
            <a:r>
              <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form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fontScale="90000"/>
          </a:bodyPr>
          <a:lstStyle/>
          <a:p>
            <a:pPr eaLnBrk="1" fontAlgn="auto" hangingPunct="1">
              <a:spcAft>
                <a:spcPts val="0"/>
              </a:spcAft>
              <a:defRPr/>
            </a:pPr>
            <a:r>
              <a:rPr lang="en-GB" strike="sngStrike" dirty="0" smtClean="0"/>
              <a:t/>
            </a:r>
            <a:br>
              <a:rPr lang="en-GB" strike="sngStrike" dirty="0" smtClean="0"/>
            </a:br>
            <a:r>
              <a:rPr lang="en-GB" strike="sngStrike" dirty="0" smtClean="0"/>
              <a:t/>
            </a:r>
            <a:br>
              <a:rPr lang="en-GB" strike="sngStrike" dirty="0" smtClean="0"/>
            </a:br>
            <a:r>
              <a:rPr lang="en-GB" strike="sngStrike" dirty="0" smtClean="0"/>
              <a:t/>
            </a:r>
            <a:br>
              <a:rPr lang="en-GB" strike="sngStrike" dirty="0" smtClean="0"/>
            </a:br>
            <a:endParaRPr lang="en-GB" strike="sngStrike"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endParaRPr lang="en-GB" dirty="0" smtClean="0"/>
          </a:p>
          <a:p>
            <a:pPr marL="274320" indent="-274320" eaLnBrk="1" fontAlgn="auto" hangingPunct="1">
              <a:spcAft>
                <a:spcPts val="0"/>
              </a:spcAft>
              <a:buClr>
                <a:schemeClr val="accent3"/>
              </a:buClr>
              <a:buFont typeface="Wingdings 2"/>
              <a:buChar char=""/>
              <a:defRPr/>
            </a:pPr>
            <a:r>
              <a:rPr lang="en-GB" sz="1200" dirty="0" smtClean="0">
                <a:solidFill>
                  <a:srgbClr val="FF0000"/>
                </a:solidFill>
                <a:latin typeface="Arial" panose="020B0604020202020204" pitchFamily="34" charset="0"/>
                <a:cs typeface="Arial" panose="020B0604020202020204" pitchFamily="34" charset="0"/>
              </a:rPr>
              <a:t>We aim to offer an individualised learning package, designed to equip learners with the transferable  skills and knowledge needed for their adult life.</a:t>
            </a:r>
          </a:p>
          <a:p>
            <a:pPr marL="274320" indent="-274320" eaLnBrk="1" fontAlgn="auto" hangingPunct="1">
              <a:spcAft>
                <a:spcPts val="0"/>
              </a:spcAft>
              <a:buClr>
                <a:schemeClr val="accent3"/>
              </a:buClr>
              <a:buFont typeface="Wingdings 2"/>
              <a:buChar char=""/>
              <a:defRPr/>
            </a:pPr>
            <a:r>
              <a:rPr lang="en-GB" sz="1200" dirty="0" smtClean="0">
                <a:solidFill>
                  <a:srgbClr val="FF0000"/>
                </a:solidFill>
                <a:latin typeface="Arial" panose="020B0604020202020204" pitchFamily="34" charset="0"/>
                <a:cs typeface="Arial" panose="020B0604020202020204" pitchFamily="34" charset="0"/>
              </a:rPr>
              <a:t>We aim to develop confident and compassionate students who are effective and successful learners. Encouraging them to care and respect others as well as caring for and respecting themselves.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 We offer a holistic approach , working within a multidisciplinary team, where all communication and individual needs are catered for and addressed.</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strive to provide a total communication environment; where individualised communication styles are celebrated and developed.</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 </a:t>
            </a:r>
            <a:r>
              <a:rPr lang="en-GB" sz="1200" dirty="0" smtClean="0">
                <a:solidFill>
                  <a:srgbClr val="FF0000"/>
                </a:solidFill>
                <a:latin typeface="Arial" panose="020B0604020202020204" pitchFamily="34" charset="0"/>
                <a:cs typeface="Arial" panose="020B0604020202020204" pitchFamily="34" charset="0"/>
              </a:rPr>
              <a:t>Staff are dedicated to assisting students to be : ‘</a:t>
            </a:r>
            <a:r>
              <a:rPr lang="en-GB" sz="1200" i="1" dirty="0" smtClean="0">
                <a:solidFill>
                  <a:srgbClr val="FF0000"/>
                </a:solidFill>
                <a:latin typeface="Arial" panose="020B0604020202020204" pitchFamily="34" charset="0"/>
                <a:cs typeface="Arial" panose="020B0604020202020204" pitchFamily="34" charset="0"/>
              </a:rPr>
              <a:t>Happy, Confident and Achieve’</a:t>
            </a:r>
            <a:r>
              <a:rPr lang="en-GB" sz="1200" dirty="0" smtClean="0">
                <a:solidFill>
                  <a:srgbClr val="FF0000"/>
                </a:solidFill>
                <a:latin typeface="Arial" panose="020B0604020202020204" pitchFamily="34" charset="0"/>
                <a:cs typeface="Arial" panose="020B0604020202020204" pitchFamily="34" charset="0"/>
              </a:rPr>
              <a:t>; enabling students to take an increasing responsibility for their own learning</a:t>
            </a:r>
            <a:r>
              <a:rPr lang="en-GB" sz="1200" dirty="0" smtClean="0">
                <a:latin typeface="Arial" panose="020B0604020202020204" pitchFamily="34" charset="0"/>
                <a:cs typeface="Arial" panose="020B0604020202020204" pitchFamily="34" charset="0"/>
              </a:rPr>
              <a:t>, developing positive personal strengths.</a:t>
            </a:r>
            <a:endParaRPr lang="en-GB" sz="1200"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promote a safe, stable and happy environment where students learn effectively and behave appropriately, so that they may become more autonomous and reflective.</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provide a blended curriculum, which incorporates a significant work based learning aspect and links with local post 19 provision.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 </a:t>
            </a:r>
            <a:r>
              <a:rPr lang="en-GB" sz="1200" dirty="0" smtClean="0">
                <a:solidFill>
                  <a:srgbClr val="FF0000"/>
                </a:solidFill>
                <a:latin typeface="Arial" panose="020B0604020202020204" pitchFamily="34" charset="0"/>
                <a:cs typeface="Arial" panose="020B0604020202020204" pitchFamily="34" charset="0"/>
              </a:rPr>
              <a:t>We are continuously looking for  ways to increase students independence, self-esteem and wellbeing. We aim to widen their experiences and opportunities to enable students to gain a sense of community, self-worth and reflect on their own growing strengths.   </a:t>
            </a:r>
          </a:p>
          <a:p>
            <a:pPr marL="274320" indent="-274320" eaLnBrk="1" fontAlgn="auto" hangingPunct="1">
              <a:spcAft>
                <a:spcPts val="0"/>
              </a:spcAft>
              <a:buClr>
                <a:schemeClr val="accent3"/>
              </a:buClr>
              <a:buFont typeface="Wingdings 2"/>
              <a:buChar char=""/>
              <a:defRPr/>
            </a:pPr>
            <a:endParaRPr lang="en-GB" dirty="0"/>
          </a:p>
        </p:txBody>
      </p:sp>
      <p:sp>
        <p:nvSpPr>
          <p:cNvPr id="4" name="Rectangle 3"/>
          <p:cNvSpPr/>
          <p:nvPr/>
        </p:nvSpPr>
        <p:spPr>
          <a:xfrm>
            <a:off x="1421173" y="692696"/>
            <a:ext cx="6301662" cy="923330"/>
          </a:xfrm>
          <a:prstGeom prst="rect">
            <a:avLst/>
          </a:prstGeom>
          <a:noFill/>
        </p:spPr>
        <p:txBody>
          <a:bodyPr>
            <a:spAutoFit/>
          </a:bodyPr>
          <a:lstStyle/>
          <a:p>
            <a:pPr algn="ctr" fontAlgn="auto">
              <a:spcBef>
                <a:spcPts val="0"/>
              </a:spcBef>
              <a:spcAft>
                <a:spcPts val="0"/>
              </a:spcAft>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Mission Statement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68313" y="1484313"/>
            <a:ext cx="8229600" cy="4897437"/>
          </a:xfrm>
        </p:spPr>
        <p:txBody>
          <a:bodyPr/>
          <a:lstStyle/>
          <a:p>
            <a:pPr eaLnBrk="1" hangingPunct="1"/>
            <a:r>
              <a:rPr lang="en-GB" sz="1200" i="1" dirty="0" smtClean="0">
                <a:solidFill>
                  <a:srgbClr val="FF0000"/>
                </a:solidFill>
                <a:latin typeface="Arial" panose="020B0604020202020204" pitchFamily="34" charset="0"/>
                <a:cs typeface="Arial" panose="020B0604020202020204" pitchFamily="34" charset="0"/>
              </a:rPr>
              <a:t>Transition</a:t>
            </a:r>
            <a:r>
              <a:rPr lang="en-GB" sz="1200" dirty="0" smtClean="0">
                <a:latin typeface="Arial" panose="020B0604020202020204" pitchFamily="34" charset="0"/>
                <a:cs typeface="Arial" panose="020B0604020202020204" pitchFamily="34" charset="0"/>
              </a:rPr>
              <a:t> is at the heart of the post-16 curriculum, and we strive to provide an individualised learning pathway in line with the  Foundation Learning tier whilst preparing students for their unique post-19 destinations.</a:t>
            </a:r>
          </a:p>
          <a:p>
            <a:pPr eaLnBrk="1" hangingPunct="1"/>
            <a:r>
              <a:rPr lang="en-GB" sz="1200" dirty="0" smtClean="0">
                <a:latin typeface="Arial" panose="020B0604020202020204" pitchFamily="34" charset="0"/>
                <a:cs typeface="Arial" panose="020B0604020202020204" pitchFamily="34" charset="0"/>
              </a:rPr>
              <a:t>Our range of subjects and learning experiences are aimed to develop </a:t>
            </a:r>
            <a:r>
              <a:rPr lang="en-GB" sz="1200" dirty="0" smtClean="0">
                <a:solidFill>
                  <a:srgbClr val="FF0000"/>
                </a:solidFill>
                <a:latin typeface="Arial" panose="020B0604020202020204" pitchFamily="34" charset="0"/>
                <a:cs typeface="Arial" panose="020B0604020202020204" pitchFamily="34" charset="0"/>
              </a:rPr>
              <a:t>transferable skills</a:t>
            </a:r>
            <a:r>
              <a:rPr lang="en-GB" sz="1200" dirty="0" smtClean="0">
                <a:latin typeface="Arial" panose="020B0604020202020204" pitchFamily="34" charset="0"/>
                <a:cs typeface="Arial" panose="020B0604020202020204" pitchFamily="34" charset="0"/>
              </a:rPr>
              <a:t>, extending learning outside of the classroom.  </a:t>
            </a:r>
          </a:p>
          <a:p>
            <a:pPr eaLnBrk="1" hangingPunct="1"/>
            <a:r>
              <a:rPr lang="en-US" sz="1200" dirty="0">
                <a:latin typeface="Arial" panose="020B0604020202020204" pitchFamily="34" charset="0"/>
                <a:cs typeface="Arial" panose="020B0604020202020204" pitchFamily="34" charset="0"/>
              </a:rPr>
              <a:t>Students in 6</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form are highly involved in charity and community events to develop a range of skills , knowledge and experience which is transferable to the world of work.  </a:t>
            </a:r>
            <a:endParaRPr lang="en-GB" sz="1200" dirty="0" smtClean="0">
              <a:latin typeface="Arial" panose="020B0604020202020204" pitchFamily="34" charset="0"/>
              <a:cs typeface="Arial" panose="020B0604020202020204" pitchFamily="34" charset="0"/>
            </a:endParaRPr>
          </a:p>
          <a:p>
            <a:pPr eaLnBrk="1" hangingPunct="1"/>
            <a:r>
              <a:rPr lang="en-US" sz="1200" dirty="0" smtClean="0">
                <a:latin typeface="Arial" panose="020B0604020202020204" pitchFamily="34" charset="0"/>
                <a:cs typeface="Arial" panose="020B0604020202020204" pitchFamily="34" charset="0"/>
              </a:rPr>
              <a:t>We offer a curriculum that has individual pathways running throughout, ensuring a range of interventions to provide CEIAG, building on knowledge taught at each stage. </a:t>
            </a:r>
            <a:endParaRPr lang="en-GB" sz="1200" dirty="0">
              <a:latin typeface="Arial" panose="020B0604020202020204" pitchFamily="34" charset="0"/>
              <a:cs typeface="Arial" panose="020B0604020202020204" pitchFamily="34" charset="0"/>
            </a:endParaRPr>
          </a:p>
          <a:p>
            <a:pPr eaLnBrk="1" hangingPunct="1"/>
            <a:r>
              <a:rPr lang="en-GB" sz="1200" dirty="0" smtClean="0">
                <a:latin typeface="Arial" panose="020B0604020202020204" pitchFamily="34" charset="0"/>
                <a:cs typeface="Arial" panose="020B0604020202020204" pitchFamily="34" charset="0"/>
              </a:rPr>
              <a:t>Our  learning packages are flexible and designed with the students thoughts and ideas in mind, suiting their own particular needs. We therefore strive to offer our students social, work and learning opportunities and experiences that enable them to grow into confident young people.   </a:t>
            </a:r>
          </a:p>
          <a:p>
            <a:pPr eaLnBrk="1" hangingPunct="1"/>
            <a:r>
              <a:rPr lang="en-GB" sz="1200" dirty="0" smtClean="0">
                <a:latin typeface="Arial" panose="020B0604020202020204" pitchFamily="34" charset="0"/>
                <a:cs typeface="Arial" panose="020B0604020202020204" pitchFamily="34" charset="0"/>
              </a:rPr>
              <a:t>Blended learning  takes place at Granta School, including Local colleges such </a:t>
            </a:r>
            <a:r>
              <a:rPr lang="en-GB" sz="1200" dirty="0" smtClean="0">
                <a:latin typeface="Arial" panose="020B0604020202020204" pitchFamily="34" charset="0"/>
                <a:cs typeface="Arial" panose="020B0604020202020204" pitchFamily="34" charset="0"/>
              </a:rPr>
              <a:t>as Cambridge </a:t>
            </a:r>
            <a:r>
              <a:rPr lang="en-GB" sz="1200" dirty="0" smtClean="0">
                <a:latin typeface="Arial" panose="020B0604020202020204" pitchFamily="34" charset="0"/>
                <a:cs typeface="Arial" panose="020B0604020202020204" pitchFamily="34" charset="0"/>
              </a:rPr>
              <a:t>Regional College and Saffron Walden County High Farm</a:t>
            </a:r>
            <a:r>
              <a:rPr lang="en-GB" sz="1200" dirty="0">
                <a:latin typeface="Arial" panose="020B0604020202020204" pitchFamily="34" charset="0"/>
                <a:cs typeface="Arial" panose="020B0604020202020204" pitchFamily="34" charset="0"/>
              </a:rPr>
              <a:t>.</a:t>
            </a:r>
            <a:r>
              <a:rPr lang="en-GB" sz="1200" dirty="0" smtClean="0">
                <a:latin typeface="Arial" panose="020B0604020202020204" pitchFamily="34" charset="0"/>
                <a:cs typeface="Arial" panose="020B0604020202020204" pitchFamily="34" charset="0"/>
              </a:rPr>
              <a:t> </a:t>
            </a:r>
          </a:p>
          <a:p>
            <a:pPr eaLnBrk="1" hangingPunct="1"/>
            <a:r>
              <a:rPr lang="en-GB" sz="1200" dirty="0" smtClean="0">
                <a:latin typeface="Arial" panose="020B0604020202020204" pitchFamily="34" charset="0"/>
                <a:cs typeface="Arial" panose="020B0604020202020204" pitchFamily="34" charset="0"/>
              </a:rPr>
              <a:t>Work experience is an important part of our study programme in 6</a:t>
            </a:r>
            <a:r>
              <a:rPr lang="en-GB" sz="1200" baseline="30000" dirty="0" smtClean="0">
                <a:latin typeface="Arial" panose="020B0604020202020204" pitchFamily="34" charset="0"/>
                <a:cs typeface="Arial" panose="020B0604020202020204" pitchFamily="34" charset="0"/>
              </a:rPr>
              <a:t>th</a:t>
            </a:r>
            <a:r>
              <a:rPr lang="en-GB" sz="1200" dirty="0" smtClean="0">
                <a:latin typeface="Arial" panose="020B0604020202020204" pitchFamily="34" charset="0"/>
                <a:cs typeface="Arial" panose="020B0604020202020204" pitchFamily="34" charset="0"/>
              </a:rPr>
              <a:t> form. We accredit work related learning within the curriculum. Vocational learning includes outdoor learning, enterprise and food technology, which provide opportunities for our students to grow and sell products. We grow fruit and vegetables , we make hanging baskets to sell, we hold a soup café for staff in the spring term using our home grown vegetables to make the soup using the skills taught in food technology. In enterprise we make items to sell related to the time of year, we also have a printing enterprise and make tea towels, bags and aprons to sell. </a:t>
            </a:r>
          </a:p>
          <a:p>
            <a:pPr eaLnBrk="1" hangingPunct="1"/>
            <a:r>
              <a:rPr lang="en-GB" sz="1200" dirty="0" smtClean="0">
                <a:latin typeface="Arial" panose="020B0604020202020204" pitchFamily="34" charset="0"/>
                <a:cs typeface="Arial" panose="020B0604020202020204" pitchFamily="34" charset="0"/>
              </a:rPr>
              <a:t>We offer our students the opportunity to undertake high quality  and meaningful work experience as part of their post 16 education. We have links and offer placements for example with </a:t>
            </a:r>
            <a:r>
              <a:rPr lang="en-GB" sz="1200" dirty="0">
                <a:latin typeface="Arial" panose="020B0604020202020204" pitchFamily="34" charset="0"/>
                <a:cs typeface="Arial" panose="020B0604020202020204" pitchFamily="34" charset="0"/>
              </a:rPr>
              <a:t>P</a:t>
            </a:r>
            <a:r>
              <a:rPr lang="en-GB" sz="1200" dirty="0" smtClean="0">
                <a:latin typeface="Arial" panose="020B0604020202020204" pitchFamily="34" charset="0"/>
                <a:cs typeface="Arial" panose="020B0604020202020204" pitchFamily="34" charset="0"/>
              </a:rPr>
              <a:t>rospects </a:t>
            </a:r>
            <a:r>
              <a:rPr lang="en-GB" sz="1200" dirty="0">
                <a:latin typeface="Arial" panose="020B0604020202020204" pitchFamily="34" charset="0"/>
                <a:cs typeface="Arial" panose="020B0604020202020204" pitchFamily="34" charset="0"/>
              </a:rPr>
              <a:t>T</a:t>
            </a:r>
            <a:r>
              <a:rPr lang="en-GB" sz="1200" dirty="0" smtClean="0">
                <a:latin typeface="Arial" panose="020B0604020202020204" pitchFamily="34" charset="0"/>
                <a:cs typeface="Arial" panose="020B0604020202020204" pitchFamily="34" charset="0"/>
              </a:rPr>
              <a:t>rust, Rowan </a:t>
            </a:r>
            <a:r>
              <a:rPr lang="en-GB" sz="1200" dirty="0" err="1" smtClean="0">
                <a:latin typeface="Arial" panose="020B0604020202020204" pitchFamily="34" charset="0"/>
                <a:cs typeface="Arial" panose="020B0604020202020204" pitchFamily="34" charset="0"/>
              </a:rPr>
              <a:t>Humberstone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Ickworth</a:t>
            </a:r>
            <a:r>
              <a:rPr lang="en-GB"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Park, Audley End, REACH Foodbank, Linton Zoo, </a:t>
            </a:r>
            <a:r>
              <a:rPr lang="en-GB" sz="1200" dirty="0" err="1" smtClean="0">
                <a:latin typeface="Arial" panose="020B0604020202020204" pitchFamily="34" charset="0"/>
                <a:cs typeface="Arial" panose="020B0604020202020204" pitchFamily="34" charset="0"/>
              </a:rPr>
              <a:t>Addenbrooke’s</a:t>
            </a:r>
            <a:r>
              <a:rPr lang="en-GB"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cafe and local businesses. These experiences give the students the opportunity to enhance the skills developed within the school environment. </a:t>
            </a:r>
          </a:p>
          <a:p>
            <a:pPr eaLnBrk="1" hangingPunct="1"/>
            <a:r>
              <a:rPr lang="en-US" sz="1200" dirty="0" smtClean="0">
                <a:latin typeface="Arial" panose="020B0604020202020204" pitchFamily="34" charset="0"/>
                <a:cs typeface="Arial" panose="020B0604020202020204" pitchFamily="34" charset="0"/>
              </a:rPr>
              <a:t>During year 14 students attend a local college programme as part of their transition, which prepares them for the next step into further education, whilst developing new skills, knowledge and also experience being in a new setting.</a:t>
            </a:r>
            <a:r>
              <a:rPr lang="en-US" sz="1200" dirty="0" smtClean="0"/>
              <a:t> </a:t>
            </a:r>
            <a:endParaRPr lang="en-GB" sz="1200" dirty="0" smtClean="0"/>
          </a:p>
          <a:p>
            <a:pPr eaLnBrk="1" hangingPunct="1">
              <a:buFont typeface="Wingdings 2" pitchFamily="18" charset="2"/>
              <a:buNone/>
            </a:pPr>
            <a:endParaRPr lang="en-GB" sz="1400" dirty="0" smtClean="0"/>
          </a:p>
          <a:p>
            <a:pPr eaLnBrk="1" hangingPunct="1"/>
            <a:endParaRPr lang="en-GB" sz="1400" dirty="0" smtClean="0"/>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r>
              <a:rPr lang="en-GB" sz="1400" dirty="0" smtClean="0"/>
              <a:t> </a:t>
            </a:r>
          </a:p>
          <a:p>
            <a:pPr eaLnBrk="1" hangingPunct="1"/>
            <a:endParaRPr lang="en-GB" sz="1400" dirty="0" smtClean="0"/>
          </a:p>
        </p:txBody>
      </p:sp>
      <p:sp>
        <p:nvSpPr>
          <p:cNvPr id="4" name="Rectangle 3"/>
          <p:cNvSpPr/>
          <p:nvPr/>
        </p:nvSpPr>
        <p:spPr>
          <a:xfrm>
            <a:off x="1763688" y="548680"/>
            <a:ext cx="536403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The Curriculum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fontScale="90000"/>
          </a:bodyPr>
          <a:lstStyle/>
          <a:p>
            <a:pPr eaLnBrk="1" fontAlgn="auto" hangingPunct="1">
              <a:spcAft>
                <a:spcPts val="0"/>
              </a:spcAft>
              <a:defRPr/>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GB" dirty="0"/>
          </a:p>
        </p:txBody>
      </p:sp>
      <p:sp>
        <p:nvSpPr>
          <p:cNvPr id="3" name="Content Placeholder 2"/>
          <p:cNvSpPr>
            <a:spLocks noGrp="1"/>
          </p:cNvSpPr>
          <p:nvPr>
            <p:ph idx="1"/>
          </p:nvPr>
        </p:nvSpPr>
        <p:spPr>
          <a:xfrm>
            <a:off x="375072" y="1854970"/>
            <a:ext cx="8229600" cy="4389437"/>
          </a:xfrm>
        </p:spPr>
        <p:txBody>
          <a:bodyPr>
            <a:noAutofit/>
          </a:bodyPr>
          <a:lstStyle/>
          <a:p>
            <a:pPr marL="274320" indent="-274320" eaLnBrk="1" fontAlgn="auto" hangingPunct="1">
              <a:spcAft>
                <a:spcPts val="0"/>
              </a:spcAft>
              <a:buClr>
                <a:schemeClr val="accent3"/>
              </a:buClr>
              <a:buFont typeface="Wingdings 2"/>
              <a:buNone/>
              <a:defRPr/>
            </a:pPr>
            <a:r>
              <a:rPr lang="en-GB" sz="1200" dirty="0" smtClean="0">
                <a:latin typeface="Arial" panose="020B0604020202020204" pitchFamily="34" charset="0"/>
                <a:cs typeface="Arial" panose="020B0604020202020204" pitchFamily="34" charset="0"/>
              </a:rPr>
              <a:t>There are two classes based in 6</a:t>
            </a:r>
            <a:r>
              <a:rPr lang="en-GB" sz="1200" baseline="30000" dirty="0" smtClean="0">
                <a:latin typeface="Arial" panose="020B0604020202020204" pitchFamily="34" charset="0"/>
                <a:cs typeface="Arial" panose="020B0604020202020204" pitchFamily="34" charset="0"/>
              </a:rPr>
              <a:t>th</a:t>
            </a:r>
            <a:r>
              <a:rPr lang="en-GB" sz="1200" dirty="0" smtClean="0">
                <a:latin typeface="Arial" panose="020B0604020202020204" pitchFamily="34" charset="0"/>
                <a:cs typeface="Arial" panose="020B0604020202020204" pitchFamily="34" charset="0"/>
              </a:rPr>
              <a:t> form: Darwin and Pemberton </a:t>
            </a:r>
          </a:p>
          <a:p>
            <a:pPr marL="274320" indent="-274320" eaLnBrk="1" fontAlgn="auto" hangingPunct="1">
              <a:spcAft>
                <a:spcPts val="0"/>
              </a:spcAft>
              <a:buClr>
                <a:schemeClr val="accent3"/>
              </a:buClr>
              <a:buFont typeface="Wingdings 2"/>
              <a:buNone/>
              <a:defRPr/>
            </a:pPr>
            <a:r>
              <a:rPr lang="en-GB" sz="1200" dirty="0" smtClean="0">
                <a:latin typeface="Arial" panose="020B0604020202020204" pitchFamily="34" charset="0"/>
                <a:cs typeface="Arial" panose="020B0604020202020204" pitchFamily="34" charset="0"/>
              </a:rPr>
              <a:t>Students have the opportunity to take part in some or all of the following depending on suitability:</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OCR Life and Living Skills Entry 1,2 and 3</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Duke of Edinburgh Award: Bronze: skill, physical, volunteering and a 2 day 1 night expedition locally) Silver: skill, physical, volunteering and a 3 day 2 night expedition outside of Cambridgeshire) and Gold: skill, physical, volunteering, expedition 4 days 3 nights in wild country and a residential). </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Functional Skills: Maths, English and ICT</a:t>
            </a:r>
          </a:p>
          <a:p>
            <a:pPr eaLnBrk="1" fontAlgn="auto" hangingPunct="1">
              <a:spcAft>
                <a:spcPts val="0"/>
              </a:spcAft>
              <a:buClr>
                <a:schemeClr val="accent3"/>
              </a:buClr>
              <a:defRPr/>
            </a:pPr>
            <a:r>
              <a:rPr lang="en-GB" sz="1200" b="1" dirty="0" smtClean="0">
                <a:latin typeface="Arial" panose="020B0604020202020204" pitchFamily="34" charset="0"/>
                <a:cs typeface="Arial" panose="020B0604020202020204" pitchFamily="34" charset="0"/>
              </a:rPr>
              <a:t>Young Sports Leaders Award in addition to specific sports, </a:t>
            </a:r>
            <a:r>
              <a:rPr lang="en-GB" sz="1200" b="1" dirty="0" err="1" smtClean="0">
                <a:latin typeface="Arial" panose="020B0604020202020204" pitchFamily="34" charset="0"/>
                <a:cs typeface="Arial" panose="020B0604020202020204" pitchFamily="34" charset="0"/>
              </a:rPr>
              <a:t>ie</a:t>
            </a:r>
            <a:r>
              <a:rPr lang="en-GB" sz="1200" b="1" dirty="0" smtClean="0">
                <a:latin typeface="Arial" panose="020B0604020202020204" pitchFamily="34" charset="0"/>
                <a:cs typeface="Arial" panose="020B0604020202020204" pitchFamily="34" charset="0"/>
              </a:rPr>
              <a:t>. Boccia leaders award, Panathlon leaders award</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BTEC Level 1 and 2 Home cooking course</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Bike ability  Level 1 and 2</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AQA PSD </a:t>
            </a:r>
          </a:p>
          <a:p>
            <a:pPr marL="274320" indent="-274320" eaLnBrk="1" fontAlgn="auto" hangingPunct="1">
              <a:spcAft>
                <a:spcPts val="0"/>
              </a:spcAft>
              <a:buClr>
                <a:schemeClr val="accent3"/>
              </a:buClr>
              <a:buFont typeface="Wingdings 2"/>
              <a:buChar char=""/>
              <a:defRPr/>
            </a:pPr>
            <a:r>
              <a:rPr lang="en-GB" sz="1200" b="1" dirty="0" smtClean="0">
                <a:latin typeface="Arial" panose="020B0604020202020204" pitchFamily="34" charset="0"/>
                <a:cs typeface="Arial" panose="020B0604020202020204" pitchFamily="34" charset="0"/>
              </a:rPr>
              <a:t>Arts Award </a:t>
            </a:r>
          </a:p>
          <a:p>
            <a:pPr marL="0" indent="0">
              <a:buNone/>
            </a:pPr>
            <a:r>
              <a:rPr lang="en-GB" sz="1200" dirty="0" smtClean="0">
                <a:latin typeface="Arial" panose="020B0604020202020204" pitchFamily="34" charset="0"/>
                <a:cs typeface="Arial" panose="020B0604020202020204" pitchFamily="34" charset="0"/>
              </a:rPr>
              <a:t>Part of our blended learning package provides learners with a taster of post-19 provisions appropriate to their individualised needs. These experiences are then used to create a unique transition plan with learners and families. We therefore work closely with ANPAS, the transitions team and local colleges to enable a smooth transition to adult life.</a:t>
            </a:r>
          </a:p>
          <a:p>
            <a:pPr marL="0" indent="0">
              <a:buNone/>
            </a:pPr>
            <a:r>
              <a:rPr lang="en-GB" sz="1200" dirty="0" smtClean="0">
                <a:latin typeface="Arial" panose="020B0604020202020204" pitchFamily="34" charset="0"/>
                <a:cs typeface="Arial" panose="020B0604020202020204" pitchFamily="34" charset="0"/>
              </a:rPr>
              <a:t>Possible post-19 destinations include further Entry level, Level 1/ 2 courses at local colleges, placements at local social firms and adult social care provisions</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and full time employment.</a:t>
            </a:r>
          </a:p>
          <a:p>
            <a:pPr marL="274320" indent="-274320" eaLnBrk="1" fontAlgn="auto" hangingPunct="1">
              <a:spcAft>
                <a:spcPts val="0"/>
              </a:spcAft>
              <a:buClr>
                <a:schemeClr val="accent3"/>
              </a:buClr>
              <a:buFont typeface="Wingdings 2"/>
              <a:buChar char=""/>
              <a:defRPr/>
            </a:pPr>
            <a:endParaRPr lang="en-GB" sz="1200" dirty="0" smtClean="0">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r>
              <a:rPr lang="en-GB" sz="1200" dirty="0" smtClean="0">
                <a:latin typeface="Arial" panose="020B0604020202020204" pitchFamily="34" charset="0"/>
                <a:cs typeface="Arial" panose="020B0604020202020204" pitchFamily="34" charset="0"/>
              </a:rPr>
              <a:t>(There is an Appeals procedure if parents do not agree with the Internal Assessor for BTEC awards )</a:t>
            </a:r>
            <a:endParaRPr lang="en-GB" sz="1200" dirty="0">
              <a:latin typeface="Arial" panose="020B0604020202020204" pitchFamily="34" charset="0"/>
              <a:cs typeface="Arial" panose="020B0604020202020204" pitchFamily="34" charset="0"/>
            </a:endParaRPr>
          </a:p>
        </p:txBody>
      </p:sp>
      <p:sp>
        <p:nvSpPr>
          <p:cNvPr id="4" name="Rectangle 3"/>
          <p:cNvSpPr/>
          <p:nvPr/>
        </p:nvSpPr>
        <p:spPr>
          <a:xfrm>
            <a:off x="971600" y="908720"/>
            <a:ext cx="5364033" cy="92333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The Curriculum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700213"/>
            <a:ext cx="8351837" cy="5157787"/>
          </a:xfrm>
        </p:spPr>
        <p:txBody>
          <a:bodyPr>
            <a:normAutofit fontScale="25000" lnSpcReduction="20000"/>
          </a:bodyPr>
          <a:lstStyle/>
          <a:p>
            <a:pPr marL="274320" indent="-274320" eaLnBrk="1" fontAlgn="auto" hangingPunct="1">
              <a:spcAft>
                <a:spcPts val="0"/>
              </a:spcAft>
              <a:buClr>
                <a:schemeClr val="accent3"/>
              </a:buClr>
              <a:buFont typeface="Wingdings 2"/>
              <a:buNone/>
              <a:defRPr/>
            </a:pPr>
            <a:r>
              <a:rPr lang="en-GB" sz="8000" dirty="0" smtClean="0">
                <a:latin typeface="Arial Black" pitchFamily="34" charset="0"/>
              </a:rPr>
              <a:t> </a:t>
            </a:r>
            <a:r>
              <a:rPr lang="en-GB" sz="14400" dirty="0" smtClean="0">
                <a:latin typeface="Arial Black" pitchFamily="34" charset="0"/>
              </a:rPr>
              <a:t>The course may include:</a:t>
            </a:r>
          </a:p>
          <a:p>
            <a:pPr marL="274320" indent="-274320" eaLnBrk="1" fontAlgn="auto" hangingPunct="1">
              <a:spcAft>
                <a:spcPts val="0"/>
              </a:spcAft>
              <a:buClr>
                <a:schemeClr val="accent3"/>
              </a:buClr>
              <a:buFont typeface="Wingdings 2"/>
              <a:buNone/>
              <a:defRPr/>
            </a:pPr>
            <a:r>
              <a:rPr lang="en-GB" sz="12800" dirty="0" smtClean="0">
                <a:latin typeface="Colonna MT" pitchFamily="82" charset="0"/>
              </a:rPr>
              <a:t>*Personal Skills &amp; PSD</a:t>
            </a:r>
            <a:r>
              <a:rPr lang="en-GB" sz="12800" dirty="0" smtClean="0">
                <a:latin typeface="Harlow Solid Italic" pitchFamily="82" charset="0"/>
              </a:rPr>
              <a:t>		</a:t>
            </a:r>
          </a:p>
          <a:p>
            <a:pPr marL="274320" indent="-274320" eaLnBrk="1" fontAlgn="auto" hangingPunct="1">
              <a:spcAft>
                <a:spcPts val="0"/>
              </a:spcAft>
              <a:buClr>
                <a:schemeClr val="accent3"/>
              </a:buClr>
              <a:buFont typeface="Wingdings 2"/>
              <a:buChar char=""/>
              <a:defRPr/>
            </a:pPr>
            <a:r>
              <a:rPr lang="en-GB" sz="7200" dirty="0">
                <a:latin typeface="Goudy Stout" pitchFamily="18" charset="0"/>
              </a:rPr>
              <a:t>Horticulture</a:t>
            </a:r>
            <a:endParaRPr lang="en-GB" sz="7200" dirty="0" smtClean="0">
              <a:latin typeface="Harlow Solid Italic" pitchFamily="82" charset="0"/>
            </a:endParaRPr>
          </a:p>
          <a:p>
            <a:pPr marL="274320" indent="-274320" eaLnBrk="1" fontAlgn="auto" hangingPunct="1">
              <a:spcAft>
                <a:spcPts val="0"/>
              </a:spcAft>
              <a:buClr>
                <a:schemeClr val="accent3"/>
              </a:buClr>
              <a:buFont typeface="Wingdings 2"/>
              <a:buNone/>
              <a:defRPr/>
            </a:pPr>
            <a:r>
              <a:rPr lang="en-GB" sz="12800" dirty="0" smtClean="0">
                <a:latin typeface="Harlow Solid Italic" pitchFamily="82" charset="0"/>
              </a:rPr>
              <a:t>*Arts &amp; Craft  		                               </a:t>
            </a:r>
            <a:r>
              <a:rPr lang="en-GB" sz="7200" dirty="0" smtClean="0">
                <a:latin typeface="Goudy Stout" pitchFamily="18" charset="0"/>
              </a:rPr>
              <a:t>Independence Skills </a:t>
            </a:r>
            <a:r>
              <a:rPr lang="en-GB" sz="12800" dirty="0" smtClean="0">
                <a:latin typeface="Harlow Solid Italic" pitchFamily="82" charset="0"/>
              </a:rPr>
              <a:t>	</a:t>
            </a:r>
          </a:p>
          <a:p>
            <a:pPr marL="274320" indent="-274320" eaLnBrk="1" fontAlgn="auto" hangingPunct="1">
              <a:spcAft>
                <a:spcPts val="0"/>
              </a:spcAft>
              <a:buClr>
                <a:schemeClr val="accent3"/>
              </a:buClr>
              <a:buFont typeface="Wingdings 2"/>
              <a:buNone/>
              <a:defRPr/>
            </a:pPr>
            <a:r>
              <a:rPr lang="en-GB" sz="12800" dirty="0" smtClean="0">
                <a:latin typeface="Arial Black" pitchFamily="34" charset="0"/>
              </a:rPr>
              <a:t>*</a:t>
            </a:r>
            <a:r>
              <a:rPr lang="en-GB" sz="9600" dirty="0" smtClean="0">
                <a:latin typeface="Arial Black" pitchFamily="34" charset="0"/>
              </a:rPr>
              <a:t>Communication</a:t>
            </a:r>
            <a:r>
              <a:rPr lang="en-GB" sz="12800" dirty="0" smtClean="0">
                <a:latin typeface="Arial Black" pitchFamily="34" charset="0"/>
              </a:rPr>
              <a:t>    Media                </a:t>
            </a:r>
          </a:p>
          <a:p>
            <a:pPr marL="274320" indent="-274320" eaLnBrk="1" fontAlgn="auto" hangingPunct="1">
              <a:spcAft>
                <a:spcPts val="0"/>
              </a:spcAft>
              <a:buClr>
                <a:schemeClr val="accent3"/>
              </a:buClr>
              <a:buFont typeface="Wingdings 2"/>
              <a:buNone/>
              <a:defRPr/>
            </a:pPr>
            <a:r>
              <a:rPr lang="en-GB" sz="12800" dirty="0" smtClean="0">
                <a:latin typeface="Bradley Hand ITC" pitchFamily="66" charset="0"/>
              </a:rPr>
              <a:t>*Environment &amp; Community          </a:t>
            </a:r>
          </a:p>
          <a:p>
            <a:pPr marL="274320" indent="-274320" eaLnBrk="1" fontAlgn="auto" hangingPunct="1">
              <a:spcAft>
                <a:spcPts val="0"/>
              </a:spcAft>
              <a:buClr>
                <a:schemeClr val="accent3"/>
              </a:buClr>
              <a:buFont typeface="Wingdings 2"/>
              <a:buNone/>
              <a:defRPr/>
            </a:pPr>
            <a:r>
              <a:rPr lang="en-GB" sz="12800" dirty="0" smtClean="0">
                <a:latin typeface="Bradley Hand ITC" pitchFamily="66" charset="0"/>
              </a:rPr>
              <a:t>*</a:t>
            </a:r>
            <a:r>
              <a:rPr lang="en-GB" sz="12800" dirty="0" smtClean="0">
                <a:latin typeface="Vladimir Script" pitchFamily="66" charset="0"/>
              </a:rPr>
              <a:t>Home Management   </a:t>
            </a:r>
            <a:r>
              <a:rPr lang="en-GB" sz="12800" dirty="0" smtClean="0">
                <a:latin typeface="SassoonCRInfantMedium" pitchFamily="2" charset="0"/>
              </a:rPr>
              <a:t>ICT</a:t>
            </a:r>
            <a:r>
              <a:rPr lang="en-GB" sz="8000" dirty="0" smtClean="0"/>
              <a:t>	   </a:t>
            </a:r>
            <a:r>
              <a:rPr lang="en-GB" sz="8000" dirty="0" smtClean="0">
                <a:latin typeface="Aharoni" panose="02010803020104030203" pitchFamily="2" charset="-79"/>
                <a:cs typeface="Aharoni" panose="02010803020104030203" pitchFamily="2" charset="-79"/>
              </a:rPr>
              <a:t>World of work                               </a:t>
            </a:r>
            <a:r>
              <a:rPr lang="en-GB" sz="11200" dirty="0" smtClean="0"/>
              <a:t>Numeracy</a:t>
            </a:r>
            <a:r>
              <a:rPr lang="en-US" sz="9600" dirty="0" smtClean="0">
                <a:latin typeface="Aharoni" panose="02010803020104030203" pitchFamily="2" charset="-79"/>
                <a:cs typeface="Aharoni" panose="02010803020104030203" pitchFamily="2" charset="-79"/>
              </a:rPr>
              <a:t>    Music   </a:t>
            </a:r>
            <a:r>
              <a:rPr lang="en-US" sz="5600" dirty="0" smtClean="0">
                <a:latin typeface="Algerian" panose="04020705040A02060702" pitchFamily="82" charset="0"/>
                <a:cs typeface="Aharoni" panose="02010803020104030203" pitchFamily="2" charset="-79"/>
              </a:rPr>
              <a:t>Animal </a:t>
            </a:r>
            <a:r>
              <a:rPr lang="en-US" sz="5600" dirty="0">
                <a:latin typeface="Algerian" panose="04020705040A02060702" pitchFamily="82" charset="0"/>
                <a:cs typeface="Aharoni" panose="02010803020104030203" pitchFamily="2" charset="-79"/>
              </a:rPr>
              <a:t>care </a:t>
            </a:r>
            <a:r>
              <a:rPr lang="en-GB" sz="11200" dirty="0" smtClean="0"/>
              <a:t> </a:t>
            </a:r>
          </a:p>
          <a:p>
            <a:pPr eaLnBrk="1" fontAlgn="auto" hangingPunct="1">
              <a:spcAft>
                <a:spcPts val="0"/>
              </a:spcAft>
              <a:buClr>
                <a:schemeClr val="accent3"/>
              </a:buClr>
              <a:buFont typeface="Arial" charset="0"/>
              <a:buChar char="•"/>
              <a:defRPr/>
            </a:pPr>
            <a:r>
              <a:rPr lang="en-GB" sz="800" dirty="0" smtClean="0"/>
              <a:t>* </a:t>
            </a:r>
            <a:r>
              <a:rPr lang="en-GB" sz="800" dirty="0">
                <a:latin typeface="Bauhaus 93" pitchFamily="82" charset="0"/>
              </a:rPr>
              <a:t>Sports&amp; </a:t>
            </a:r>
            <a:r>
              <a:rPr lang="en-GB" sz="800" dirty="0" smtClean="0">
                <a:latin typeface="Bauhaus 93" pitchFamily="82" charset="0"/>
              </a:rPr>
              <a:t>Le</a:t>
            </a:r>
          </a:p>
          <a:p>
            <a:pPr eaLnBrk="1" fontAlgn="auto" hangingPunct="1">
              <a:spcAft>
                <a:spcPts val="0"/>
              </a:spcAft>
              <a:buClr>
                <a:schemeClr val="accent3"/>
              </a:buClr>
              <a:buFont typeface="Arial" charset="0"/>
              <a:buChar char="•"/>
              <a:defRPr/>
            </a:pPr>
            <a:endParaRPr lang="en-GB" sz="800" dirty="0">
              <a:latin typeface="Bauhaus 93" pitchFamily="82" charset="0"/>
            </a:endParaRPr>
          </a:p>
          <a:p>
            <a:pPr eaLnBrk="1" fontAlgn="auto" hangingPunct="1">
              <a:spcAft>
                <a:spcPts val="0"/>
              </a:spcAft>
              <a:buClr>
                <a:schemeClr val="accent3"/>
              </a:buClr>
              <a:buFont typeface="Arial" charset="0"/>
              <a:buChar char="•"/>
              <a:defRPr/>
            </a:pPr>
            <a:r>
              <a:rPr lang="en-GB" sz="800" dirty="0" err="1" smtClean="0">
                <a:latin typeface="Bauhaus 93" pitchFamily="82" charset="0"/>
              </a:rPr>
              <a:t>isure</a:t>
            </a:r>
            <a:r>
              <a:rPr lang="en-GB" sz="800" dirty="0" smtClean="0">
                <a:latin typeface="Bauhaus 93" pitchFamily="82" charset="0"/>
              </a:rPr>
              <a:t> </a:t>
            </a:r>
            <a:r>
              <a:rPr lang="en-GB" sz="8000" dirty="0" smtClean="0">
                <a:latin typeface="Agency FB" pitchFamily="34" charset="0"/>
              </a:rPr>
              <a:t>Manufacturing     </a:t>
            </a:r>
            <a:r>
              <a:rPr lang="en-GB" sz="8000" b="1" dirty="0" smtClean="0"/>
              <a:t>World related learning  </a:t>
            </a:r>
            <a:endParaRPr lang="en-GB" sz="8000" b="1" dirty="0"/>
          </a:p>
          <a:p>
            <a:pPr eaLnBrk="1" fontAlgn="auto" hangingPunct="1">
              <a:spcAft>
                <a:spcPts val="0"/>
              </a:spcAft>
              <a:buClr>
                <a:schemeClr val="accent3"/>
              </a:buClr>
              <a:buFont typeface="Arial" charset="0"/>
              <a:buChar char="•"/>
              <a:defRPr/>
            </a:pPr>
            <a:r>
              <a:rPr lang="en-GB" sz="8000" dirty="0" smtClean="0"/>
              <a:t>	</a:t>
            </a:r>
          </a:p>
          <a:p>
            <a:pPr marL="274320" indent="-274320" eaLnBrk="1" fontAlgn="auto" hangingPunct="1">
              <a:spcAft>
                <a:spcPts val="0"/>
              </a:spcAft>
              <a:buClr>
                <a:schemeClr val="accent3"/>
              </a:buClr>
              <a:buFont typeface="Wingdings 2"/>
              <a:buNone/>
              <a:defRPr/>
            </a:pPr>
            <a:r>
              <a:rPr lang="en-GB" sz="8000" dirty="0" smtClean="0"/>
              <a:t>	</a:t>
            </a:r>
            <a:r>
              <a:rPr lang="en-GB" sz="8000" dirty="0" smtClean="0">
                <a:latin typeface="Algerian" panose="04020705040A02060702" pitchFamily="82" charset="0"/>
              </a:rPr>
              <a:t>Sports &amp; Leisure 	</a:t>
            </a:r>
            <a:r>
              <a:rPr lang="en-GB" sz="8000" dirty="0" smtClean="0">
                <a:latin typeface="Aharoni" panose="02010803020104030203" pitchFamily="2" charset="-79"/>
                <a:cs typeface="Aharoni" panose="02010803020104030203" pitchFamily="2" charset="-79"/>
              </a:rPr>
              <a:t>Enterprise                       </a:t>
            </a:r>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None/>
              <a:defRPr/>
            </a:pPr>
            <a:r>
              <a:rPr lang="en-GB" dirty="0" smtClean="0"/>
              <a:t> </a:t>
            </a:r>
          </a:p>
        </p:txBody>
      </p:sp>
      <p:sp>
        <p:nvSpPr>
          <p:cNvPr id="4" name="Rectangle 3"/>
          <p:cNvSpPr/>
          <p:nvPr/>
        </p:nvSpPr>
        <p:spPr>
          <a:xfrm>
            <a:off x="611560" y="836712"/>
            <a:ext cx="791037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OCR Life &amp; Living Skills</a:t>
            </a:r>
          </a:p>
        </p:txBody>
      </p:sp>
      <p:pic>
        <p:nvPicPr>
          <p:cNvPr id="11" name="Picture 10" descr="J:\6th form Planning &amp; Resources\2015-16\Homerton\photos\Sherborne\DSCF159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303" y="2161498"/>
            <a:ext cx="1193191" cy="810021"/>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735" y="4250436"/>
            <a:ext cx="1472720" cy="110454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7939" y="3106719"/>
            <a:ext cx="1472722" cy="11045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005" y="1904924"/>
            <a:ext cx="1567447" cy="117558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3969" y="2450991"/>
            <a:ext cx="1246996" cy="93524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7218" t="5887" r="10704" b="9023"/>
          <a:stretch/>
        </p:blipFill>
        <p:spPr>
          <a:xfrm>
            <a:off x="6262966" y="3073555"/>
            <a:ext cx="1102528" cy="201496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7991" y="5458388"/>
            <a:ext cx="1514263" cy="113043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1805" y="5342790"/>
            <a:ext cx="1044849" cy="1399612"/>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4619" y="5227192"/>
            <a:ext cx="1131146" cy="15152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normAutofit fontScale="90000"/>
          </a:bodyPr>
          <a:lstStyle/>
          <a:p>
            <a:pPr eaLnBrk="1" fontAlgn="auto" hangingPunct="1">
              <a:spcAft>
                <a:spcPts val="0"/>
              </a:spcAft>
              <a:defRPr/>
            </a:pPr>
            <a:r>
              <a:rPr lang="en-GB" dirty="0" smtClean="0"/>
              <a:t/>
            </a:r>
            <a:br>
              <a:rPr lang="en-GB" dirty="0" smtClean="0"/>
            </a:br>
            <a:r>
              <a:rPr lang="en-GB" dirty="0" smtClean="0"/>
              <a:t> </a:t>
            </a:r>
            <a:br>
              <a:rPr lang="en-GB" dirty="0" smtClean="0"/>
            </a:br>
            <a:endParaRPr lang="en-GB" dirty="0"/>
          </a:p>
        </p:txBody>
      </p:sp>
      <p:sp>
        <p:nvSpPr>
          <p:cNvPr id="3" name="Content Placeholder 2"/>
          <p:cNvSpPr>
            <a:spLocks noGrp="1"/>
          </p:cNvSpPr>
          <p:nvPr>
            <p:ph idx="1"/>
          </p:nvPr>
        </p:nvSpPr>
        <p:spPr>
          <a:xfrm>
            <a:off x="457200" y="1196975"/>
            <a:ext cx="8229600" cy="3744913"/>
          </a:xfrm>
        </p:spPr>
        <p:txBody>
          <a:bodyPr>
            <a:normAutofit/>
          </a:bodyPr>
          <a:lstStyle/>
          <a:p>
            <a:pPr marL="274320" indent="-274320" eaLnBrk="1" fontAlgn="auto" hangingPunct="1">
              <a:spcAft>
                <a:spcPts val="0"/>
              </a:spcAft>
              <a:buClr>
                <a:schemeClr val="accent3"/>
              </a:buClr>
              <a:buFont typeface="Wingdings 2"/>
              <a:buNone/>
              <a:defRPr/>
            </a:pPr>
            <a:endParaRPr lang="en-GB" sz="1400" dirty="0" smtClean="0"/>
          </a:p>
          <a:p>
            <a:pPr marL="274320" indent="-274320" eaLnBrk="1" fontAlgn="auto" hangingPunct="1">
              <a:spcAft>
                <a:spcPts val="0"/>
              </a:spcAft>
              <a:buClr>
                <a:schemeClr val="accent3"/>
              </a:buClr>
              <a:buNone/>
              <a:defRPr/>
            </a:pPr>
            <a:r>
              <a:rPr lang="en-GB" sz="1200" dirty="0"/>
              <a:t> </a:t>
            </a:r>
            <a:r>
              <a:rPr lang="en-GB" sz="1200" dirty="0" smtClean="0"/>
              <a:t>                                      </a:t>
            </a:r>
            <a:r>
              <a:rPr lang="en-GB" sz="1200" dirty="0" smtClean="0">
                <a:latin typeface="Arial" panose="020B0604020202020204" pitchFamily="34" charset="0"/>
                <a:cs typeface="Arial" panose="020B0604020202020204" pitchFamily="34" charset="0"/>
              </a:rPr>
              <a:t>Work </a:t>
            </a:r>
            <a:r>
              <a:rPr lang="en-GB" sz="1200" dirty="0">
                <a:latin typeface="Arial" panose="020B0604020202020204" pitchFamily="34" charset="0"/>
                <a:cs typeface="Arial" panose="020B0604020202020204" pitchFamily="34" charset="0"/>
              </a:rPr>
              <a:t>experience is an important part of our study programme in 6</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form. </a:t>
            </a:r>
            <a:endParaRPr lang="en-GB" sz="1200" dirty="0" smtClean="0">
              <a:latin typeface="Arial" panose="020B0604020202020204" pitchFamily="34" charset="0"/>
              <a:cs typeface="Arial" panose="020B0604020202020204" pitchFamily="34" charset="0"/>
            </a:endParaRPr>
          </a:p>
          <a:p>
            <a:pPr eaLnBrk="1" fontAlgn="auto" hangingPunct="1">
              <a:spcAft>
                <a:spcPts val="0"/>
              </a:spcAft>
              <a:buClr>
                <a:schemeClr val="accent3"/>
              </a:buClr>
              <a:buFont typeface="Wingdings" panose="05000000000000000000" pitchFamily="2" charset="2"/>
              <a:buChar char="§"/>
              <a:defRPr/>
            </a:pPr>
            <a:r>
              <a:rPr lang="en-GB" sz="1200" dirty="0">
                <a:latin typeface="Arial" panose="020B0604020202020204" pitchFamily="34" charset="0"/>
                <a:cs typeface="Arial" panose="020B0604020202020204" pitchFamily="34" charset="0"/>
              </a:rPr>
              <a:t>Working in partnership with local social firms and businesses students have the opportunity to take part in meaningful work place visits, work  shadowing, work experience and </a:t>
            </a:r>
            <a:r>
              <a:rPr lang="en-GB" sz="1200" dirty="0" smtClean="0">
                <a:latin typeface="Arial" panose="020B0604020202020204" pitchFamily="34" charset="0"/>
                <a:cs typeface="Arial" panose="020B0604020202020204" pitchFamily="34" charset="0"/>
              </a:rPr>
              <a:t>volunteering. We always visit the work placements as a group so that students are able  to make  an informed choice of where they would like to go in the future.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We also look to develop a students interests and hobbies if possible.</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Students tend to  go with individual support, 1 adult will usually accompany 2 or 3 students, or some students will be able and confident enough to go on their own. If students are going unsupported we will expect a placement near where they live. We will also support students in travel training to enable them greater independence if appropriate.</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Social Firms : Prospects Trust, Darwin Nurseries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Local businesses: This year we have had students attend the COOP, Waitrose, Local playgroup, Linton Zoo, </a:t>
            </a:r>
            <a:r>
              <a:rPr lang="en-GB" sz="1200" dirty="0" err="1" smtClean="0">
                <a:latin typeface="Arial" panose="020B0604020202020204" pitchFamily="34" charset="0"/>
                <a:cs typeface="Arial" panose="020B0604020202020204" pitchFamily="34" charset="0"/>
              </a:rPr>
              <a:t>Addenbrooke’s</a:t>
            </a:r>
            <a:r>
              <a:rPr lang="en-GB"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café, Garden Centres and local libraries </a:t>
            </a:r>
          </a:p>
          <a:p>
            <a:pPr marL="274320" indent="-274320" eaLnBrk="1" fontAlgn="auto" hangingPunct="1">
              <a:spcAft>
                <a:spcPts val="0"/>
              </a:spcAft>
              <a:buClr>
                <a:schemeClr val="accent3"/>
              </a:buClr>
              <a:buFont typeface="Wingdings 2"/>
              <a:buChar char=""/>
              <a:defRPr/>
            </a:pPr>
            <a:r>
              <a:rPr lang="en-GB" sz="1200" dirty="0" smtClean="0">
                <a:latin typeface="Arial" panose="020B0604020202020204" pitchFamily="34" charset="0"/>
                <a:cs typeface="Arial" panose="020B0604020202020204" pitchFamily="34" charset="0"/>
              </a:rPr>
              <a:t>Charity Shops and the local Foodbank </a:t>
            </a:r>
          </a:p>
          <a:p>
            <a:pPr marL="0" indent="0" eaLnBrk="1" fontAlgn="auto" hangingPunct="1">
              <a:spcAft>
                <a:spcPts val="0"/>
              </a:spcAft>
              <a:buClr>
                <a:schemeClr val="accent3"/>
              </a:buClr>
              <a:buNone/>
              <a:defRPr/>
            </a:pPr>
            <a:endParaRPr lang="en-GB" sz="1200" dirty="0" smtClean="0"/>
          </a:p>
          <a:p>
            <a:pPr marL="274320" indent="-274320" eaLnBrk="1" fontAlgn="auto" hangingPunct="1">
              <a:spcAft>
                <a:spcPts val="0"/>
              </a:spcAft>
              <a:buClr>
                <a:schemeClr val="accent3"/>
              </a:buClr>
              <a:buFont typeface="Wingdings 2"/>
              <a:buChar char=""/>
              <a:defRPr/>
            </a:pPr>
            <a:endParaRPr lang="en-GB" dirty="0"/>
          </a:p>
        </p:txBody>
      </p:sp>
      <p:sp>
        <p:nvSpPr>
          <p:cNvPr id="4" name="Rectangle 3"/>
          <p:cNvSpPr/>
          <p:nvPr/>
        </p:nvSpPr>
        <p:spPr>
          <a:xfrm>
            <a:off x="1547664" y="188640"/>
            <a:ext cx="571849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Work Experience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 y="4653136"/>
            <a:ext cx="1645992" cy="220486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567" y="4679441"/>
            <a:ext cx="1690459" cy="21465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6439" y="4679440"/>
            <a:ext cx="1431763" cy="21750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857" y="4655477"/>
            <a:ext cx="1615581" cy="21899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631" y="4664536"/>
            <a:ext cx="1645975" cy="220486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4027" y="4679440"/>
            <a:ext cx="1453997" cy="214651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6154" y="179698"/>
            <a:ext cx="1740417" cy="129927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3138" y="179698"/>
            <a:ext cx="1524526" cy="123307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5745" y="260648"/>
            <a:ext cx="4429866"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Duke of Edinburgh </a:t>
            </a:r>
          </a:p>
          <a:p>
            <a:pPr algn="ctr" fontAlgn="auto">
              <a:spcBef>
                <a:spcPts val="0"/>
              </a:spcBef>
              <a:spcAft>
                <a:spcPts val="0"/>
              </a:spcAft>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Award Scheme</a:t>
            </a:r>
          </a:p>
        </p:txBody>
      </p:sp>
      <p:pic>
        <p:nvPicPr>
          <p:cNvPr id="8" name="Picture 7" descr="Q:\Sixth Form Photos\Pictures 2012-2013\DofEAssessed\DSCF057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269" y="839789"/>
            <a:ext cx="1394126" cy="965186"/>
          </a:xfrm>
          <a:prstGeom prst="rect">
            <a:avLst/>
          </a:prstGeom>
          <a:noFill/>
          <a:ln>
            <a:noFill/>
          </a:ln>
        </p:spPr>
      </p:pic>
      <p:pic>
        <p:nvPicPr>
          <p:cNvPr id="3074" name="Picture 2" descr="J:\6th form Planning &amp; Resources\2014-2015\Gold DofE and COWA\1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401" y="1133388"/>
            <a:ext cx="1687035" cy="12653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499" y="5263361"/>
            <a:ext cx="2123728" cy="15927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53" y="161628"/>
            <a:ext cx="1928148" cy="14401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7270" y="32450"/>
            <a:ext cx="1441536" cy="1081152"/>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7075" y="3709031"/>
            <a:ext cx="1942702" cy="145702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3772" y="5796553"/>
            <a:ext cx="1394691" cy="104601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4128" y="5415876"/>
            <a:ext cx="1036966" cy="1382621"/>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572" y="2464098"/>
            <a:ext cx="1670810" cy="1247951"/>
          </a:xfrm>
          <a:prstGeom prst="rect">
            <a:avLst/>
          </a:prstGeom>
        </p:spPr>
      </p:pic>
      <p:sp>
        <p:nvSpPr>
          <p:cNvPr id="10" name="TextBox 9"/>
          <p:cNvSpPr txBox="1"/>
          <p:nvPr/>
        </p:nvSpPr>
        <p:spPr>
          <a:xfrm>
            <a:off x="323528" y="1844824"/>
            <a:ext cx="6192688" cy="5678478"/>
          </a:xfrm>
          <a:prstGeom prst="rect">
            <a:avLst/>
          </a:prstGeom>
          <a:noFill/>
        </p:spPr>
        <p:txBody>
          <a:bodyPr wrap="square" rtlCol="0">
            <a:spAutoFit/>
          </a:bodyPr>
          <a:lstStyle/>
          <a:p>
            <a:r>
              <a:rPr lang="en-US" sz="1100" dirty="0" smtClean="0"/>
              <a:t>As of September 2010 Granta School has been able to offer its students the opportunity to achieve the Duke of Edinburgh Award at Bronze, Silver and Gold level. Each level increasing in length of service. The award is designed to teach young people aged 14 and above independence, social skills and determination to achieve and take on challenges, building character, confidence, leadership and resilience.</a:t>
            </a:r>
          </a:p>
          <a:p>
            <a:r>
              <a:rPr lang="en-US" sz="1100" dirty="0" smtClean="0"/>
              <a:t>To date, Granta has offered this award to 43 students in total. The bronze to 33 students, the silver to 30 and the gold to 17 students. </a:t>
            </a:r>
          </a:p>
          <a:p>
            <a:r>
              <a:rPr lang="en-US" sz="1100" dirty="0" smtClean="0"/>
              <a:t>The Duke of Edinburgh team is led by Julie Lloyd and Yvette Vincent and is ably assisted by Marta Policht and Laura Marsh. These leaders have helped </a:t>
            </a:r>
            <a:r>
              <a:rPr lang="en-US" sz="1100" dirty="0" smtClean="0"/>
              <a:t>the </a:t>
            </a:r>
            <a:r>
              <a:rPr lang="en-US" sz="1100" dirty="0" smtClean="0"/>
              <a:t>students set aims in each of the following areas:</a:t>
            </a:r>
          </a:p>
          <a:p>
            <a:r>
              <a:rPr lang="en-US" sz="1100" dirty="0" smtClean="0"/>
              <a:t>Volunteering: Gives students the chance to make a difference to peoples life's using their skills and experience to help the local community</a:t>
            </a:r>
          </a:p>
          <a:p>
            <a:r>
              <a:rPr lang="en-US" sz="1100" dirty="0" smtClean="0"/>
              <a:t>Physical: Involves taking art in a pursuit that requires a sustained level of energy and physical activity. </a:t>
            </a:r>
          </a:p>
          <a:p>
            <a:r>
              <a:rPr lang="en-US" sz="1100" dirty="0" smtClean="0"/>
              <a:t>Skills: Challenges students to improve a skill they already have or to learn a new one. </a:t>
            </a:r>
          </a:p>
          <a:p>
            <a:r>
              <a:rPr lang="en-US" sz="1100" dirty="0" smtClean="0"/>
              <a:t>Expedition: Planning, training for and completing an adventurous journey in the UK or abroad.</a:t>
            </a:r>
          </a:p>
          <a:p>
            <a:r>
              <a:rPr lang="en-US" sz="1100" dirty="0" smtClean="0"/>
              <a:t>For the Bronze group this is an overnight camp and two days activity, The silver have 3 days of activity and two nights camp and the gold have 4 days activity and 3nights camping.</a:t>
            </a:r>
          </a:p>
          <a:p>
            <a:r>
              <a:rPr lang="en-US" sz="1100" dirty="0" smtClean="0"/>
              <a:t>Groups have been to </a:t>
            </a:r>
            <a:r>
              <a:rPr lang="en-US" sz="1100" dirty="0" smtClean="0"/>
              <a:t>centers </a:t>
            </a:r>
            <a:r>
              <a:rPr lang="en-US" sz="1100" dirty="0" smtClean="0"/>
              <a:t>and campsites around the UK, including </a:t>
            </a:r>
            <a:r>
              <a:rPr lang="en-US" sz="1100" dirty="0" err="1" smtClean="0"/>
              <a:t>Rendelsham</a:t>
            </a:r>
            <a:r>
              <a:rPr lang="en-US" sz="1100" dirty="0" smtClean="0"/>
              <a:t> forest, Dorking, </a:t>
            </a:r>
            <a:r>
              <a:rPr lang="en-US" sz="1100" dirty="0" err="1" smtClean="0"/>
              <a:t>St.Ives</a:t>
            </a:r>
            <a:r>
              <a:rPr lang="en-US" sz="1100" dirty="0" smtClean="0"/>
              <a:t>, Lake District and Abington woods.</a:t>
            </a:r>
          </a:p>
          <a:p>
            <a:r>
              <a:rPr lang="en-US" sz="1100" dirty="0" smtClean="0"/>
              <a:t>The programme is always designed to be full of activities and projects which excite and challenge the students, improving their self esteem and confidence. They pick up new </a:t>
            </a:r>
          </a:p>
          <a:p>
            <a:r>
              <a:rPr lang="en-US" sz="1100" dirty="0" smtClean="0"/>
              <a:t>experiences, friends and talents which stay with them fro the rest of their lives.</a:t>
            </a:r>
          </a:p>
          <a:p>
            <a:r>
              <a:rPr lang="en-US" sz="1100" dirty="0" smtClean="0"/>
              <a:t>New skill give them the confidence. New skills give them the confidence and an attitude </a:t>
            </a:r>
          </a:p>
          <a:p>
            <a:r>
              <a:rPr lang="en-US" sz="1100" dirty="0" smtClean="0"/>
              <a:t>that is sought after by future employers and colleges.</a:t>
            </a:r>
          </a:p>
          <a:p>
            <a:r>
              <a:rPr lang="en-US" sz="1100" dirty="0" smtClean="0"/>
              <a:t> Students get recognition for independent thinking and </a:t>
            </a:r>
          </a:p>
          <a:p>
            <a:r>
              <a:rPr lang="en-US" sz="1100" dirty="0" smtClean="0"/>
              <a:t>organizing themselves.</a:t>
            </a:r>
          </a:p>
          <a:p>
            <a:r>
              <a:rPr lang="en-US" sz="1100" dirty="0" smtClean="0"/>
              <a:t>Students learn that they can make a difference to other </a:t>
            </a:r>
          </a:p>
          <a:p>
            <a:r>
              <a:rPr lang="en-US" sz="1100" dirty="0" smtClean="0"/>
              <a:t>Peoples lives and their </a:t>
            </a:r>
            <a:r>
              <a:rPr lang="en-US" sz="1100" dirty="0" smtClean="0"/>
              <a:t>communities</a:t>
            </a:r>
            <a:endParaRPr lang="en-US" sz="1100" dirty="0" smtClean="0"/>
          </a:p>
          <a:p>
            <a:endParaRPr lang="en-US" sz="1100" dirty="0" smtClean="0"/>
          </a:p>
          <a:p>
            <a:endParaRPr lang="en-US" sz="1100" dirty="0" smtClean="0"/>
          </a:p>
          <a:p>
            <a:endParaRPr lang="en-US" sz="1100" dirty="0" smtClean="0"/>
          </a:p>
          <a:p>
            <a:r>
              <a:rPr lang="en-US" sz="1100" dirty="0" smtClean="0"/>
              <a:t> </a:t>
            </a:r>
            <a:endParaRPr lang="en-GB"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pPr marL="0" indent="0" eaLnBrk="1" hangingPunct="1">
              <a:buNone/>
            </a:pPr>
            <a:endParaRPr lang="en-GB" sz="2000" dirty="0" smtClean="0"/>
          </a:p>
          <a:p>
            <a:pPr eaLnBrk="1" hangingPunct="1"/>
            <a:endParaRPr lang="en-GB" sz="1200" dirty="0" smtClean="0"/>
          </a:p>
          <a:p>
            <a:pPr eaLnBrk="1" hangingPunct="1"/>
            <a:r>
              <a:rPr lang="en-GB" sz="1200" dirty="0" smtClean="0"/>
              <a:t>We </a:t>
            </a:r>
            <a:r>
              <a:rPr lang="en-GB" sz="1200" dirty="0"/>
              <a:t>accredit work related learning within the curriculum. Vocational learning includes outdoor learning, enterprise and food technology. </a:t>
            </a:r>
            <a:r>
              <a:rPr lang="en-GB" sz="1200" dirty="0" smtClean="0"/>
              <a:t>which </a:t>
            </a:r>
            <a:r>
              <a:rPr lang="en-GB" sz="1200" dirty="0"/>
              <a:t>provide opportunities for our students to grow and sell products. We grow fruit and vegetables , we make hanging baskets to sell, we hold a soup café for staff in the spring term using our home grown vegetables to make the soup using the skills taught in food technology In enterprise we make items to sell related to </a:t>
            </a:r>
            <a:r>
              <a:rPr lang="en-GB" sz="1200" dirty="0" smtClean="0"/>
              <a:t>the time </a:t>
            </a:r>
            <a:r>
              <a:rPr lang="en-GB" sz="1200" dirty="0"/>
              <a:t>of </a:t>
            </a:r>
            <a:r>
              <a:rPr lang="en-GB" sz="1200" dirty="0" smtClean="0"/>
              <a:t>year,. We </a:t>
            </a:r>
            <a:r>
              <a:rPr lang="en-GB" sz="1200" dirty="0"/>
              <a:t>also have printing enterprise and make tea towels, bags and aprons to sell</a:t>
            </a:r>
            <a:r>
              <a:rPr lang="en-GB" sz="1200" dirty="0" smtClean="0"/>
              <a:t>. Staff and students also attend a local village coffee morning regularly to sell our products. We have a stall at the school fayre in the summer and winter to sell our goods and the students help to run this. </a:t>
            </a:r>
          </a:p>
          <a:p>
            <a:pPr eaLnBrk="1" hangingPunct="1"/>
            <a:endParaRPr lang="en-GB" sz="1200" dirty="0"/>
          </a:p>
          <a:p>
            <a:pPr eaLnBrk="1" hangingPunct="1">
              <a:buFont typeface="Wingdings" panose="05000000000000000000" pitchFamily="2" charset="2"/>
              <a:buChar char="§"/>
            </a:pPr>
            <a:r>
              <a:rPr lang="en-GB" sz="1200" dirty="0" smtClean="0"/>
              <a:t>Planting and Selling herbs, fruit, vegetables and</a:t>
            </a:r>
          </a:p>
          <a:p>
            <a:pPr marL="0" indent="0" eaLnBrk="1" hangingPunct="1">
              <a:buNone/>
            </a:pPr>
            <a:r>
              <a:rPr lang="en-GB" sz="1200" dirty="0" smtClean="0"/>
              <a:t>       flowers  from our very own  garden, polytunnel and raised beds.</a:t>
            </a:r>
          </a:p>
          <a:p>
            <a:pPr eaLnBrk="1" hangingPunct="1"/>
            <a:r>
              <a:rPr lang="en-GB" sz="1200" dirty="0" smtClean="0"/>
              <a:t>Collecting 2</a:t>
            </a:r>
            <a:r>
              <a:rPr lang="en-GB" sz="1200" baseline="30000" dirty="0" smtClean="0"/>
              <a:t>nd</a:t>
            </a:r>
            <a:r>
              <a:rPr lang="en-GB" sz="1200" dirty="0" smtClean="0"/>
              <a:t> hand items to restore and sell</a:t>
            </a:r>
          </a:p>
          <a:p>
            <a:pPr eaLnBrk="1" hangingPunct="1"/>
            <a:r>
              <a:rPr lang="en-GB" sz="1200" dirty="0" smtClean="0"/>
              <a:t>Café- students in 6</a:t>
            </a:r>
            <a:r>
              <a:rPr lang="en-GB" sz="1200" baseline="30000" dirty="0" smtClean="0"/>
              <a:t>th</a:t>
            </a:r>
            <a:r>
              <a:rPr lang="en-GB" sz="1200" dirty="0" smtClean="0"/>
              <a:t> form make </a:t>
            </a:r>
            <a:endParaRPr lang="en-GB" sz="1200" dirty="0"/>
          </a:p>
          <a:p>
            <a:pPr eaLnBrk="1" hangingPunct="1"/>
            <a:r>
              <a:rPr lang="en-GB" sz="1200" dirty="0" smtClean="0"/>
              <a:t>cakes and savouries to sell in a café that they run termly for charity </a:t>
            </a:r>
          </a:p>
          <a:p>
            <a:pPr eaLnBrk="1" hangingPunct="1"/>
            <a:r>
              <a:rPr lang="en-GB" sz="1200" dirty="0" smtClean="0"/>
              <a:t>Cake Sales    </a:t>
            </a:r>
          </a:p>
          <a:p>
            <a:pPr eaLnBrk="1" hangingPunct="1"/>
            <a:r>
              <a:rPr lang="en-GB" sz="1200" dirty="0" smtClean="0"/>
              <a:t>Car Valeting </a:t>
            </a:r>
          </a:p>
          <a:p>
            <a:pPr eaLnBrk="1" hangingPunct="1"/>
            <a:r>
              <a:rPr lang="en-GB" sz="1200" dirty="0" smtClean="0"/>
              <a:t>Soup making for staff lunches, we use the vegetables we grow to</a:t>
            </a:r>
          </a:p>
          <a:p>
            <a:pPr eaLnBrk="1" hangingPunct="1"/>
            <a:r>
              <a:rPr lang="en-GB" sz="1200" dirty="0" smtClean="0"/>
              <a:t> make soups for staff in a café during the spring term</a:t>
            </a:r>
          </a:p>
          <a:p>
            <a:pPr eaLnBrk="1" hangingPunct="1"/>
            <a:r>
              <a:rPr lang="en-GB" sz="1200" dirty="0" smtClean="0"/>
              <a:t>Art and Craft products</a:t>
            </a:r>
          </a:p>
          <a:p>
            <a:pPr marL="0" indent="0" eaLnBrk="1" hangingPunct="1">
              <a:buNone/>
            </a:pPr>
            <a:endParaRPr lang="en-GB" sz="1200" dirty="0" smtClean="0"/>
          </a:p>
          <a:p>
            <a:pPr eaLnBrk="1" hangingPunct="1"/>
            <a:endParaRPr lang="en-GB" sz="1200" dirty="0" smtClean="0"/>
          </a:p>
          <a:p>
            <a:pPr eaLnBrk="1" hangingPunct="1">
              <a:buFont typeface="Wingdings 2" pitchFamily="18" charset="2"/>
              <a:buNone/>
            </a:pPr>
            <a:endParaRPr lang="en-GB" sz="1200" dirty="0" smtClean="0"/>
          </a:p>
        </p:txBody>
      </p:sp>
      <p:sp>
        <p:nvSpPr>
          <p:cNvPr id="4" name="Rectangle 3"/>
          <p:cNvSpPr/>
          <p:nvPr/>
        </p:nvSpPr>
        <p:spPr>
          <a:xfrm>
            <a:off x="1604113" y="260648"/>
            <a:ext cx="557312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Mini- Enterprise</a:t>
            </a:r>
          </a:p>
        </p:txBody>
      </p:sp>
      <p:pic>
        <p:nvPicPr>
          <p:cNvPr id="9" name="Picture 8" descr="P:\LeonB\Documents\My Pictures\photography\English Pictures\DSCN00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776" y="5353969"/>
            <a:ext cx="1509558" cy="1429367"/>
          </a:xfrm>
          <a:prstGeom prst="rect">
            <a:avLst/>
          </a:prstGeom>
          <a:noFill/>
          <a:ln>
            <a:noFill/>
          </a:ln>
        </p:spPr>
      </p:pic>
      <p:pic>
        <p:nvPicPr>
          <p:cNvPr id="10" name="Picture 9" descr="M:\Photo Library\Louie\Final Images\Low Res (Web)\IMG_3707 cop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143075"/>
            <a:ext cx="1923495" cy="1133797"/>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115594"/>
            <a:ext cx="1548028" cy="116102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7384" y="1143075"/>
            <a:ext cx="1603399" cy="113354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1512" y="4757850"/>
            <a:ext cx="1750967" cy="131322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3671059"/>
            <a:ext cx="1529611" cy="1141897"/>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7369" y="3671059"/>
            <a:ext cx="1189709" cy="1593656"/>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6466" y="1180852"/>
            <a:ext cx="1246839" cy="123451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0911" y="1143075"/>
            <a:ext cx="1555546" cy="1166660"/>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953616" y="5736589"/>
            <a:ext cx="1562599" cy="11719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2171</TotalTime>
  <Words>1849</Words>
  <Application>Microsoft Office PowerPoint</Application>
  <PresentationFormat>On-screen Show (4:3)</PresentationFormat>
  <Paragraphs>163</Paragraphs>
  <Slides>11</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Agency FB</vt:lpstr>
      <vt:lpstr>Aharoni</vt:lpstr>
      <vt:lpstr>Algerian</vt:lpstr>
      <vt:lpstr>Arial</vt:lpstr>
      <vt:lpstr>Arial Black</vt:lpstr>
      <vt:lpstr>Bauhaus 93</vt:lpstr>
      <vt:lpstr>Bradley Hand ITC</vt:lpstr>
      <vt:lpstr>Calibri</vt:lpstr>
      <vt:lpstr>Colonna MT</vt:lpstr>
      <vt:lpstr>Constantia</vt:lpstr>
      <vt:lpstr>Goudy Stout</vt:lpstr>
      <vt:lpstr>Harlow Solid Italic</vt:lpstr>
      <vt:lpstr>SassoonCRInfantMedium</vt:lpstr>
      <vt:lpstr>Vladimir Script</vt:lpstr>
      <vt:lpstr>Wingdings</vt:lpstr>
      <vt:lpstr>Wingdings 2</vt:lpstr>
      <vt:lpstr>Flow</vt:lpstr>
      <vt:lpstr>     GET READY FOR YOUR 6TH FORM              JOURNEY TO BEGIN….</vt:lpstr>
      <vt:lpstr> </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vector>
  </TitlesOfParts>
  <Company>CCC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Jennings Emma</cp:lastModifiedBy>
  <cp:revision>167</cp:revision>
  <cp:lastPrinted>2019-03-06T17:08:21Z</cp:lastPrinted>
  <dcterms:created xsi:type="dcterms:W3CDTF">2012-07-07T11:17:16Z</dcterms:created>
  <dcterms:modified xsi:type="dcterms:W3CDTF">2019-07-18T10:45:30Z</dcterms:modified>
</cp:coreProperties>
</file>