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1" r:id="rId2"/>
    <p:sldId id="295" r:id="rId3"/>
    <p:sldId id="296" r:id="rId4"/>
    <p:sldId id="297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00"/>
    <a:srgbClr val="FF0066"/>
    <a:srgbClr val="0523BB"/>
    <a:srgbClr val="390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4" autoAdjust="0"/>
    <p:restoredTop sz="95565" autoAdjust="0"/>
  </p:normalViewPr>
  <p:slideViewPr>
    <p:cSldViewPr snapToGrid="0" showGuides="1">
      <p:cViewPr varScale="1">
        <p:scale>
          <a:sx n="93" d="100"/>
          <a:sy n="93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2F71B-6E87-47D7-9B38-44B693EC7027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72EB-5E3F-4BFA-921E-B889FF302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13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2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9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45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26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0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7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18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3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1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4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BA58-4D2A-4E26-A915-2536D3DDA80C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1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09" y="179822"/>
            <a:ext cx="4339758" cy="174650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6309" y="2118056"/>
            <a:ext cx="4339758" cy="46628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Hi Pandas!</a:t>
            </a:r>
          </a:p>
          <a:p>
            <a:pPr algn="ctr"/>
            <a:endParaRPr lang="en-GB" sz="11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This week I would like you to use a symbol or a sign to make a request.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Maybe you might </a:t>
            </a:r>
            <a:r>
              <a:rPr lang="en-GB" b="1" dirty="0" smtClean="0">
                <a:latin typeface="Comic Sans MS" panose="030F0702030302020204" pitchFamily="66" charset="0"/>
              </a:rPr>
              <a:t>pick a symbol </a:t>
            </a:r>
            <a:r>
              <a:rPr lang="en-GB" dirty="0" smtClean="0">
                <a:latin typeface="Comic Sans MS" panose="030F0702030302020204" pitchFamily="66" charset="0"/>
              </a:rPr>
              <a:t>from two to say that you want porridge for breakfast and not toast.</a:t>
            </a: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Or, you might look at my signing video and </a:t>
            </a:r>
            <a:r>
              <a:rPr lang="en-GB" b="1" dirty="0" smtClean="0">
                <a:latin typeface="Comic Sans MS" panose="030F0702030302020204" pitchFamily="66" charset="0"/>
              </a:rPr>
              <a:t>sign</a:t>
            </a:r>
            <a:r>
              <a:rPr lang="en-GB" dirty="0" smtClean="0">
                <a:latin typeface="Comic Sans MS" panose="030F0702030302020204" pitchFamily="66" charset="0"/>
              </a:rPr>
              <a:t> ‘pasta please’ for your lunch.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Please do let us know how and what you asked for</a:t>
            </a:r>
          </a:p>
          <a:p>
            <a:pPr algn="ctr"/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nd if there are more symbols you would like us to send home</a:t>
            </a:r>
            <a:r>
              <a:rPr lang="en-GB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GB" sz="1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05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066" b="27956"/>
          <a:stretch/>
        </p:blipFill>
        <p:spPr>
          <a:xfrm>
            <a:off x="464233" y="179822"/>
            <a:ext cx="2349305" cy="1202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680" y="405781"/>
            <a:ext cx="2609524" cy="237142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1882" t="27397" r="3348" b="13103"/>
          <a:stretch/>
        </p:blipFill>
        <p:spPr>
          <a:xfrm rot="21015018">
            <a:off x="5895765" y="255015"/>
            <a:ext cx="1832984" cy="2254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1967" t="27126" r="41533" b="12611"/>
          <a:stretch/>
        </p:blipFill>
        <p:spPr>
          <a:xfrm>
            <a:off x="5417217" y="4449463"/>
            <a:ext cx="1938034" cy="2299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1635" t="26667" r="41353" b="14023"/>
          <a:stretch/>
        </p:blipFill>
        <p:spPr>
          <a:xfrm rot="973100">
            <a:off x="5024796" y="2269954"/>
            <a:ext cx="1994701" cy="2297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30116" t="5129" r="23038" b="10769"/>
          <a:stretch/>
        </p:blipFill>
        <p:spPr>
          <a:xfrm>
            <a:off x="9038450" y="3572766"/>
            <a:ext cx="3108886" cy="313951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61402" t="27646" r="3680" b="12184"/>
          <a:stretch/>
        </p:blipFill>
        <p:spPr>
          <a:xfrm rot="21034499">
            <a:off x="7481624" y="3142396"/>
            <a:ext cx="1847525" cy="217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713" r="-145" b="4875"/>
          <a:stretch/>
        </p:blipFill>
        <p:spPr>
          <a:xfrm>
            <a:off x="303071" y="147508"/>
            <a:ext cx="2820396" cy="160365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303" t="32210" r="48764" b="21648"/>
          <a:stretch/>
        </p:blipFill>
        <p:spPr>
          <a:xfrm>
            <a:off x="3388411" y="147508"/>
            <a:ext cx="3236670" cy="35101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890025" y="123135"/>
            <a:ext cx="5150090" cy="643253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Panda pupils are supported to use symbols at school as a way to communicate their needs and emotions.</a:t>
            </a: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Often the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first opportunity each day to use symbols is when we sing 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our </a:t>
            </a:r>
          </a:p>
          <a:p>
            <a:pPr algn="ctr">
              <a:spcAft>
                <a:spcPts val="0"/>
              </a:spcAft>
            </a:pPr>
            <a:r>
              <a:rPr lang="en-GB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Good Morning song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and we ask the 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children….</a:t>
            </a:r>
          </a:p>
          <a:p>
            <a:pPr algn="ctr"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GB" sz="16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GB" dirty="0" smtClean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You might like to try this at home by watching the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video of Panda’s Good Morning song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and then printing out and offering the 2 symbols on the next page.</a:t>
            </a: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Each child will communicate in their own way. They may take a symbol, touch the symbol or they may very briefly look at the symbol they have chosen.</a:t>
            </a:r>
          </a:p>
          <a:p>
            <a:pPr algn="ctr">
              <a:spcAft>
                <a:spcPts val="0"/>
              </a:spcAft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4663" t="12999" r="17584" b="7652"/>
          <a:stretch/>
        </p:blipFill>
        <p:spPr>
          <a:xfrm>
            <a:off x="99386" y="3769808"/>
            <a:ext cx="4198503" cy="3000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78710" r="73286" b="15711"/>
          <a:stretch/>
        </p:blipFill>
        <p:spPr>
          <a:xfrm>
            <a:off x="133334" y="6224654"/>
            <a:ext cx="2383604" cy="270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5124" r="73051" b="15638"/>
          <a:stretch/>
        </p:blipFill>
        <p:spPr>
          <a:xfrm>
            <a:off x="1917254" y="2005939"/>
            <a:ext cx="835019" cy="1279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86422" b="15492"/>
          <a:stretch/>
        </p:blipFill>
        <p:spPr>
          <a:xfrm>
            <a:off x="5584382" y="5402426"/>
            <a:ext cx="995293" cy="13303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61826" t="1" r="22005" b="16521"/>
          <a:stretch/>
        </p:blipFill>
        <p:spPr>
          <a:xfrm>
            <a:off x="507489" y="2066294"/>
            <a:ext cx="1099415" cy="1218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44952" r="41412" b="12496"/>
          <a:stretch/>
        </p:blipFill>
        <p:spPr>
          <a:xfrm>
            <a:off x="5626054" y="3818105"/>
            <a:ext cx="951484" cy="1311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9285" r="58286" b="15773"/>
          <a:stretch/>
        </p:blipFill>
        <p:spPr>
          <a:xfrm>
            <a:off x="4432329" y="5450273"/>
            <a:ext cx="881238" cy="12825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r="87270" b="11611"/>
          <a:stretch/>
        </p:blipFill>
        <p:spPr>
          <a:xfrm>
            <a:off x="4444372" y="3833340"/>
            <a:ext cx="869195" cy="1296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6208" t="32685" r="33595" b="42744"/>
          <a:stretch/>
        </p:blipFill>
        <p:spPr>
          <a:xfrm>
            <a:off x="7419914" y="2150970"/>
            <a:ext cx="4090312" cy="13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8294" y="1740162"/>
            <a:ext cx="6471287" cy="49161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188732" y="4409264"/>
            <a:ext cx="1558926" cy="17486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183330" y="1939341"/>
            <a:ext cx="1659450" cy="22924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015093" y="302605"/>
            <a:ext cx="4882381" cy="6186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</a:rPr>
              <a:t>At snack time in class each child has their own personalised symbol board with a range of snacks that they like to eat and drink.</a:t>
            </a:r>
          </a:p>
          <a:p>
            <a:pPr algn="ctr"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</a:rPr>
              <a:t>They look something like this one.</a:t>
            </a:r>
          </a:p>
          <a:p>
            <a:pPr algn="ctr">
              <a:spcAft>
                <a:spcPts val="0"/>
              </a:spcAft>
            </a:pPr>
            <a:endParaRPr lang="en-GB" dirty="0" smtClean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</a:rPr>
              <a:t>Some children will be happy with a generic picture of a food or drink while other children need to have a photo symbol of their own snack or water bottle to help them understand what they are asking for.</a:t>
            </a:r>
          </a:p>
          <a:p>
            <a:pPr algn="ctr">
              <a:spcAft>
                <a:spcPts val="0"/>
              </a:spcAft>
            </a:pPr>
            <a:endParaRPr lang="en-GB" dirty="0" smtClean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</a:rPr>
              <a:t>The symbols can be removed from the board so we can offer just one or two items to simplify the choice or </a:t>
            </a:r>
            <a:r>
              <a:rPr lang="en-GB" dirty="0" smtClean="0">
                <a:latin typeface="Comic Sans MS" panose="030F0702030302020204" pitchFamily="66" charset="0"/>
              </a:rPr>
              <a:t>remove one if it’s not </a:t>
            </a:r>
            <a:r>
              <a:rPr lang="en-GB" dirty="0" smtClean="0">
                <a:latin typeface="Comic Sans MS" panose="030F0702030302020204" pitchFamily="66" charset="0"/>
              </a:rPr>
              <a:t>available.</a:t>
            </a:r>
          </a:p>
          <a:p>
            <a:pPr algn="ctr">
              <a:spcAft>
                <a:spcPts val="0"/>
              </a:spcAft>
            </a:pPr>
            <a:endParaRPr lang="en-GB" dirty="0" smtClean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</a:rPr>
              <a:t>Children are encouraged to touch or hand over the symbol they are requesting and we confirm their choice by </a:t>
            </a:r>
            <a:r>
              <a:rPr lang="en-GB" dirty="0" smtClean="0">
                <a:latin typeface="Comic Sans MS" panose="030F0702030302020204" pitchFamily="66" charset="0"/>
              </a:rPr>
              <a:t>giving </a:t>
            </a:r>
            <a:r>
              <a:rPr lang="en-GB" dirty="0" smtClean="0">
                <a:latin typeface="Comic Sans MS" panose="030F0702030302020204" pitchFamily="66" charset="0"/>
              </a:rPr>
              <a:t>the requested item to them and saying….</a:t>
            </a:r>
          </a:p>
          <a:p>
            <a:pPr algn="ctr"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</a:rPr>
              <a:t> ‘</a:t>
            </a:r>
            <a:r>
              <a:rPr lang="en-GB" i="1" dirty="0" smtClean="0">
                <a:latin typeface="Comic Sans MS" panose="030F0702030302020204" pitchFamily="66" charset="0"/>
              </a:rPr>
              <a:t>You chose apple.’</a:t>
            </a:r>
          </a:p>
          <a:p>
            <a:pPr algn="ctr"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050" name="Picture 2" descr="POM-BEAR | The Halal Lif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" t="1" r="6866" b="2285"/>
          <a:stretch/>
        </p:blipFill>
        <p:spPr bwMode="auto">
          <a:xfrm>
            <a:off x="3278453" y="2105944"/>
            <a:ext cx="1469204" cy="165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y Bananas Online | Walmart Canada | Walmart Ca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7" r="-283"/>
          <a:stretch/>
        </p:blipFill>
        <p:spPr bwMode="auto">
          <a:xfrm>
            <a:off x="3278453" y="4456008"/>
            <a:ext cx="1396289" cy="98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273" y="4639356"/>
            <a:ext cx="1302070" cy="1849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40" y="3744513"/>
            <a:ext cx="1114286" cy="18285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" t="4807" r="2603" b="6372"/>
          <a:stretch/>
        </p:blipFill>
        <p:spPr>
          <a:xfrm>
            <a:off x="288143" y="1845778"/>
            <a:ext cx="1728697" cy="14383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20053" y="3803138"/>
            <a:ext cx="147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Pom Bears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9427" y="5574602"/>
            <a:ext cx="1476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banana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t="9287" r="559" b="6995"/>
          <a:stretch/>
        </p:blipFill>
        <p:spPr>
          <a:xfrm>
            <a:off x="268928" y="95259"/>
            <a:ext cx="6370653" cy="14774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2409" y="4864389"/>
            <a:ext cx="1201452" cy="16244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4" name="Picture 6" descr="Juomapullo Panda - Mias.fi - Secondhand aarteita ja uusia ihanuuksi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1" t="11033" r="29605" b="1650"/>
          <a:stretch/>
        </p:blipFill>
        <p:spPr bwMode="auto">
          <a:xfrm>
            <a:off x="5262409" y="1903742"/>
            <a:ext cx="1138695" cy="23636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427874" y="3862467"/>
            <a:ext cx="147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drink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91555" y="247687"/>
            <a:ext cx="4880225" cy="633189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77402" y="247687"/>
            <a:ext cx="4880225" cy="63318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41" r="63023" b="1850"/>
          <a:stretch/>
        </p:blipFill>
        <p:spPr>
          <a:xfrm>
            <a:off x="934948" y="421240"/>
            <a:ext cx="3544585" cy="6041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3576" b="6528"/>
          <a:stretch/>
        </p:blipFill>
        <p:spPr>
          <a:xfrm>
            <a:off x="7185917" y="421240"/>
            <a:ext cx="3491500" cy="591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330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 Harris</dc:creator>
  <cp:lastModifiedBy>Cath Harris</cp:lastModifiedBy>
  <cp:revision>122</cp:revision>
  <cp:lastPrinted>2020-01-16T09:01:41Z</cp:lastPrinted>
  <dcterms:created xsi:type="dcterms:W3CDTF">2019-02-25T18:01:36Z</dcterms:created>
  <dcterms:modified xsi:type="dcterms:W3CDTF">2020-07-01T17:49:50Z</dcterms:modified>
</cp:coreProperties>
</file>